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809" r:id="rId14"/>
    <p:sldMasterId id="2147483821" r:id="rId15"/>
  </p:sldMasterIdLst>
  <p:notesMasterIdLst>
    <p:notesMasterId r:id="rId28"/>
  </p:notesMasterIdLst>
  <p:handoutMasterIdLst>
    <p:handoutMasterId r:id="rId29"/>
  </p:handoutMasterIdLst>
  <p:sldIdLst>
    <p:sldId id="446" r:id="rId16"/>
    <p:sldId id="508" r:id="rId17"/>
    <p:sldId id="495" r:id="rId18"/>
    <p:sldId id="478" r:id="rId19"/>
    <p:sldId id="473" r:id="rId20"/>
    <p:sldId id="466" r:id="rId21"/>
    <p:sldId id="503" r:id="rId22"/>
    <p:sldId id="507" r:id="rId23"/>
    <p:sldId id="484" r:id="rId24"/>
    <p:sldId id="506" r:id="rId25"/>
    <p:sldId id="496" r:id="rId26"/>
    <p:sldId id="485" r:id="rId2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8" autoAdjust="0"/>
    <p:restoredTop sz="78561" autoAdjust="0"/>
  </p:normalViewPr>
  <p:slideViewPr>
    <p:cSldViewPr snapToGrid="0" snapToObjects="1">
      <p:cViewPr varScale="1">
        <p:scale>
          <a:sx n="57" d="100"/>
          <a:sy n="57" d="100"/>
        </p:scale>
        <p:origin x="2034" y="11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a:latin typeface="Calibri" panose="020F0502020204030204" pitchFamily="34" charset="0"/>
              <a:cs typeface="Calibri" panose="020F0502020204030204" pitchFamily="34" charset="0"/>
            </a:rPr>
            <a:t>Step 3: Budget Parameters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dgm:presLayoutVars>
          <dgm:bulletEnabled val="1"/>
        </dgm:presLayoutVars>
      </dgm:prSet>
      <dgm:spPr/>
      <dgm:t>
        <a:bodyPr/>
        <a:lstStyle/>
        <a:p>
          <a:endParaRPr lang="en-US"/>
        </a:p>
      </dgm:t>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t>
        <a:bodyPr/>
        <a:lstStyle/>
        <a:p>
          <a:endParaRPr lang="en-US"/>
        </a:p>
      </dgm:t>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1: Data Review</a:t>
          </a: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2: Strategic Plan Review</a:t>
          </a: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3: Budget Parameters</a:t>
          </a: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4: Budget Choices</a:t>
          </a: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5/7/2021</a:t>
            </a:fld>
            <a:endParaRPr lang="en-US" dirty="0"/>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dirty="0"/>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5/7/2021</a:t>
            </a:fld>
            <a:endParaRPr lang="en-US" dirty="0"/>
          </a:p>
        </p:txBody>
      </p:sp>
      <p:sp>
        <p:nvSpPr>
          <p:cNvPr id="4" name="Slide Image Placeholder 3"/>
          <p:cNvSpPr>
            <a:spLocks noGrp="1" noRot="1" noChangeAspect="1"/>
          </p:cNvSpPr>
          <p:nvPr>
            <p:ph type="sldImg" idx="2"/>
          </p:nvPr>
        </p:nvSpPr>
        <p:spPr>
          <a:xfrm>
            <a:off x="1417638" y="1165225"/>
            <a:ext cx="4187825" cy="3140075"/>
          </a:xfrm>
          <a:prstGeom prst="rect">
            <a:avLst/>
          </a:prstGeom>
          <a:noFill/>
          <a:ln w="12700">
            <a:solidFill>
              <a:prstClr val="black"/>
            </a:solidFill>
          </a:ln>
        </p:spPr>
        <p:txBody>
          <a:bodyPr vert="horz" lIns="93537" tIns="46768" rIns="93537" bIns="46768" rtlCol="0" anchor="ctr"/>
          <a:lstStyle/>
          <a:p>
            <a:endParaRPr lang="en-US" dirty="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Good Morning/Afternoon! Today we begin the process of planning our school’s budget for FY21.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262722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an overview of the budget allocations for FY21.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printed the terms on the next two slides for your convenience. I want to just go over them so we will all be on the same page as we move forward in this process. If you have any questions, please don’t hesitate to ask.</a:t>
            </a:r>
          </a:p>
        </p:txBody>
      </p:sp>
      <p:sp>
        <p:nvSpPr>
          <p:cNvPr id="4" name="Slide Number Placeholder 3"/>
          <p:cNvSpPr>
            <a:spLocks noGrp="1"/>
          </p:cNvSpPr>
          <p:nvPr>
            <p:ph type="sldNum" sz="quarter" idx="10"/>
          </p:nvPr>
        </p:nvSpPr>
        <p:spPr/>
        <p:txBody>
          <a:bodyPr/>
          <a:lstStyle/>
          <a:p>
            <a:fld id="{06FECA5B-CB69-434F-96AB-1E7E18E86F8F}" type="slidenum">
              <a:rPr lang="en-US" smtClean="0"/>
              <a:t>5</a:t>
            </a:fld>
            <a:endParaRPr lang="en-US" dirty="0"/>
          </a:p>
        </p:txBody>
      </p:sp>
    </p:spTree>
    <p:extLst>
      <p:ext uri="{BB962C8B-B14F-4D97-AF65-F5344CB8AC3E}">
        <p14:creationId xmlns:p14="http://schemas.microsoft.com/office/powerpoint/2010/main" val="83976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Review the priorities that the GO Team has developed and the rationale for these priorities</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8078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46902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07093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a:t>
            </a:r>
            <a:r>
              <a:rPr lang="en-US" baseline="0"/>
              <a:t>Leveling Reserve. </a:t>
            </a:r>
            <a:r>
              <a:rPr lang="en-US" baseline="0" dirty="0"/>
              <a:t>When we approve the budget we will approve both so that we will not have to schedule another meeting if the funds are made available.</a:t>
            </a:r>
          </a:p>
          <a:p>
            <a:endParaRPr lang="en-US" dirty="0"/>
          </a:p>
          <a:p>
            <a:pPr defTabSz="925190">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202211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a:t>
            </a:r>
            <a:r>
              <a:rPr lang="en-US" baseline="0"/>
              <a:t>Leveling Reserve. </a:t>
            </a:r>
            <a:r>
              <a:rPr lang="en-US" baseline="0" dirty="0"/>
              <a:t>When we approve the budget we will approve both so that we will not have to schedule another meeting if the funds are made available.</a:t>
            </a:r>
          </a:p>
          <a:p>
            <a:endParaRPr lang="en-US" dirty="0"/>
          </a:p>
          <a:p>
            <a:pPr defTabSz="925190">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170229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a:t>Click to edit Master title style</a:t>
            </a:r>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5/7/2021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5/7/2021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5/7/2021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5/7/2021</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5/7/2021</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5/7/2021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5/7/2021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5/7/2021</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5/7/2021</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5/7/2021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5/7/2021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5/7/2021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5/7/2021</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5/7/2021</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5/7/2021</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5/7/2021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5/7/2021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5/7/2021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5/7/2021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5/7/2021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5/7/2021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5/7/2021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5/7/2021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5/7/2021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5/7/2021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5/7/2021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5/7/2021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5/7/2021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5/7/2021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5/7/2021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5/7/2021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5/7/2021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5/7/2021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5/7/2021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5/7/2021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5/7/2021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5/7/2021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5/7/2021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5/7/2021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5/7/2021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5/7/2021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5/7/2021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5/7/2021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5/7/2021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5/7/2021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5/7/2021</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5/7/2021</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5/7/2021</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5/7/2021</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5/7/2021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5/7/2021</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5/7/2021</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5/7/2021</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5/7/2021</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5/7/2021</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5/7/2021</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5/7/2021</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66900" y="2257425"/>
            <a:ext cx="5838825" cy="584775"/>
          </a:xfrm>
          <a:prstGeom prst="rect">
            <a:avLst/>
          </a:prstGeom>
          <a:noFill/>
        </p:spPr>
        <p:txBody>
          <a:bodyPr wrap="square" rtlCol="0">
            <a:spAutoFit/>
          </a:bodyPr>
          <a:lstStyle/>
          <a:p>
            <a:pPr algn="ctr"/>
            <a:r>
              <a:rPr lang="en-US" sz="3200" b="1" dirty="0">
                <a:solidFill>
                  <a:schemeClr val="bg1"/>
                </a:solidFill>
              </a:rPr>
              <a:t>(Insert School Name Here)</a:t>
            </a: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FY22 Leveling Reserve</a:t>
            </a:r>
          </a:p>
        </p:txBody>
      </p:sp>
      <p:graphicFrame>
        <p:nvGraphicFramePr>
          <p:cNvPr id="4" name="Table 3"/>
          <p:cNvGraphicFramePr>
            <a:graphicFrameLocks noGrp="1"/>
          </p:cNvGraphicFramePr>
          <p:nvPr>
            <p:extLst>
              <p:ext uri="{D42A27DB-BD31-4B8C-83A1-F6EECF244321}">
                <p14:modId xmlns:p14="http://schemas.microsoft.com/office/powerpoint/2010/main" val="128491265"/>
              </p:ext>
            </p:extLst>
          </p:nvPr>
        </p:nvGraphicFramePr>
        <p:xfrm>
          <a:off x="1145127" y="1554477"/>
          <a:ext cx="7345730" cy="3598093"/>
        </p:xfrm>
        <a:graphic>
          <a:graphicData uri="http://schemas.openxmlformats.org/drawingml/2006/table">
            <a:tbl>
              <a:tblPr firstRow="1" bandRow="1">
                <a:tableStyleId>{5C22544A-7EE6-4342-B048-85BDC9FD1C3A}</a:tableStyleId>
              </a:tblPr>
              <a:tblGrid>
                <a:gridCol w="1436900">
                  <a:extLst>
                    <a:ext uri="{9D8B030D-6E8A-4147-A177-3AD203B41FA5}">
                      <a16:colId xmlns:a16="http://schemas.microsoft.com/office/drawing/2014/main" val="20000"/>
                    </a:ext>
                  </a:extLst>
                </a:gridCol>
                <a:gridCol w="1598115">
                  <a:extLst>
                    <a:ext uri="{9D8B030D-6E8A-4147-A177-3AD203B41FA5}">
                      <a16:colId xmlns:a16="http://schemas.microsoft.com/office/drawing/2014/main" val="20001"/>
                    </a:ext>
                  </a:extLst>
                </a:gridCol>
                <a:gridCol w="1598115">
                  <a:extLst>
                    <a:ext uri="{9D8B030D-6E8A-4147-A177-3AD203B41FA5}">
                      <a16:colId xmlns:a16="http://schemas.microsoft.com/office/drawing/2014/main" val="20002"/>
                    </a:ext>
                  </a:extLst>
                </a:gridCol>
                <a:gridCol w="1471961">
                  <a:extLst>
                    <a:ext uri="{9D8B030D-6E8A-4147-A177-3AD203B41FA5}">
                      <a16:colId xmlns:a16="http://schemas.microsoft.com/office/drawing/2014/main" val="20003"/>
                    </a:ext>
                  </a:extLst>
                </a:gridCol>
                <a:gridCol w="1240639">
                  <a:extLst>
                    <a:ext uri="{9D8B030D-6E8A-4147-A177-3AD203B41FA5}">
                      <a16:colId xmlns:a16="http://schemas.microsoft.com/office/drawing/2014/main" val="20005"/>
                    </a:ext>
                  </a:extLst>
                </a:gridCol>
              </a:tblGrid>
              <a:tr h="663055">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2935038">
                <a:tc>
                  <a:txBody>
                    <a:bodyPr/>
                    <a:lstStyle/>
                    <a:p>
                      <a:pPr algn="l"/>
                      <a:r>
                        <a:rPr lang="en-US" sz="1800" b="1" i="0" dirty="0">
                          <a:solidFill>
                            <a:schemeClr val="tx1"/>
                          </a:solidFill>
                        </a:rPr>
                        <a:t>Increase student achievement &amp; Improve teacher capacity to increase student achievement</a:t>
                      </a:r>
                    </a:p>
                  </a:txBody>
                  <a:tcPr marL="68580" marR="68580" marT="34290" marB="3429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latin typeface="+mn-lt"/>
                          <a:ea typeface="+mn-ea"/>
                          <a:cs typeface="+mn-cs"/>
                        </a:rPr>
                        <a:t>Academics</a:t>
                      </a:r>
                    </a:p>
                  </a:txBody>
                  <a:tcPr marL="68580" marR="68580" marT="34290" marB="34290"/>
                </a:tc>
                <a:tc>
                  <a:txBody>
                    <a:bodyPr/>
                    <a:lstStyle/>
                    <a:p>
                      <a:pPr marL="0" algn="l" defTabSz="685800" rtl="0" eaLnBrk="1" latinLnBrk="0" hangingPunct="1"/>
                      <a:r>
                        <a:rPr lang="en-US" sz="1800" b="1" i="0" kern="1200" dirty="0">
                          <a:solidFill>
                            <a:schemeClr val="tx1"/>
                          </a:solidFill>
                          <a:latin typeface="+mn-lt"/>
                          <a:ea typeface="+mn-ea"/>
                          <a:cs typeface="+mn-cs"/>
                        </a:rPr>
                        <a:t>Extended personalized learning time &amp; implementation of inquiry driven instruction</a:t>
                      </a:r>
                      <a:endParaRPr lang="en-US" sz="1800" b="1" i="0" dirty="0">
                        <a:solidFill>
                          <a:schemeClr val="tx1"/>
                        </a:solidFill>
                      </a:endParaRPr>
                    </a:p>
                    <a:p>
                      <a:pPr marL="0" algn="l" defTabSz="685800" rtl="0" eaLnBrk="1" latinLnBrk="0" hangingPunct="1"/>
                      <a:endParaRPr lang="en-US" sz="1800" b="1" i="0" kern="1200" dirty="0">
                        <a:solidFill>
                          <a:schemeClr val="tx1"/>
                        </a:solidFill>
                        <a:latin typeface="+mn-lt"/>
                        <a:ea typeface="+mn-ea"/>
                        <a:cs typeface="+mn-cs"/>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latin typeface="+mn-lt"/>
                          <a:ea typeface="+mn-ea"/>
                          <a:cs typeface="+mn-cs"/>
                        </a:rPr>
                        <a:t>Purchase materials and supplies for classroom instruction</a:t>
                      </a:r>
                      <a:endParaRPr lang="en-US" sz="1800" b="1" i="0" dirty="0">
                        <a:solidFill>
                          <a:schemeClr val="tx1"/>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800" b="1" i="0" kern="1200" dirty="0">
                        <a:solidFill>
                          <a:schemeClr val="tx1"/>
                        </a:solidFill>
                        <a:latin typeface="+mn-lt"/>
                        <a:ea typeface="+mn-ea"/>
                        <a:cs typeface="+mn-cs"/>
                      </a:endParaRPr>
                    </a:p>
                    <a:p>
                      <a:pPr marL="0" algn="l" defTabSz="685800" rtl="0" eaLnBrk="1" latinLnBrk="0" hangingPunct="1"/>
                      <a:endParaRPr lang="en-US" sz="1800" b="1" i="0" kern="1200" dirty="0">
                        <a:solidFill>
                          <a:schemeClr val="tx1"/>
                        </a:solidFill>
                        <a:latin typeface="+mn-lt"/>
                        <a:ea typeface="+mn-ea"/>
                        <a:cs typeface="+mn-cs"/>
                      </a:endParaRPr>
                    </a:p>
                  </a:txBody>
                  <a:tcPr marL="68580" marR="68580" marT="34290" marB="34290"/>
                </a:tc>
                <a:tc>
                  <a:txBody>
                    <a:bodyPr/>
                    <a:lstStyle/>
                    <a:p>
                      <a:pPr marL="0" algn="l" defTabSz="685800" rtl="0" eaLnBrk="1" latinLnBrk="0" hangingPunct="1"/>
                      <a:r>
                        <a:rPr lang="en-US" sz="1800" b="1" i="0" kern="1200" dirty="0">
                          <a:solidFill>
                            <a:schemeClr val="tx1"/>
                          </a:solidFill>
                          <a:latin typeface="+mn-lt"/>
                          <a:ea typeface="+mn-ea"/>
                          <a:cs typeface="+mn-cs"/>
                        </a:rPr>
                        <a:t>$55,000</a:t>
                      </a:r>
                      <a:endParaRPr lang="en-US" sz="1800" b="1" i="0" dirty="0">
                        <a:solidFill>
                          <a:schemeClr val="tx1"/>
                        </a:solidFill>
                      </a:endParaRPr>
                    </a:p>
                    <a:p>
                      <a:pPr marL="0" algn="l" defTabSz="685800" rtl="0" eaLnBrk="1" latinLnBrk="0" hangingPunct="1"/>
                      <a:endParaRPr lang="en-US" sz="1800" b="1" i="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10</a:t>
            </a:fld>
            <a:endParaRPr lang="en-US" dirty="0"/>
          </a:p>
        </p:txBody>
      </p:sp>
    </p:spTree>
    <p:extLst>
      <p:ext uri="{BB962C8B-B14F-4D97-AF65-F5344CB8AC3E}">
        <p14:creationId xmlns:p14="http://schemas.microsoft.com/office/powerpoint/2010/main" val="242362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FY22</a:t>
            </a:r>
            <a:br>
              <a:rPr lang="en-US" sz="2700" b="1" dirty="0">
                <a:latin typeface="Century Schoolbook" panose="02040604050505020304" pitchFamily="18" charset="0"/>
              </a:rPr>
            </a:br>
            <a:r>
              <a:rPr lang="en-US" sz="2700" b="1" dirty="0">
                <a:latin typeface="Century Schoolbook" panose="02040604050505020304" pitchFamily="18" charset="0"/>
              </a:rPr>
              <a:t> Title I Holdback and Family Engagement Funds</a:t>
            </a:r>
          </a:p>
        </p:txBody>
      </p:sp>
      <p:graphicFrame>
        <p:nvGraphicFramePr>
          <p:cNvPr id="4" name="Table 3"/>
          <p:cNvGraphicFramePr>
            <a:graphicFrameLocks noGrp="1"/>
          </p:cNvGraphicFramePr>
          <p:nvPr>
            <p:extLst>
              <p:ext uri="{D42A27DB-BD31-4B8C-83A1-F6EECF244321}">
                <p14:modId xmlns:p14="http://schemas.microsoft.com/office/powerpoint/2010/main" val="2639899718"/>
              </p:ext>
            </p:extLst>
          </p:nvPr>
        </p:nvGraphicFramePr>
        <p:xfrm>
          <a:off x="841829" y="1554477"/>
          <a:ext cx="8055427" cy="4164151"/>
        </p:xfrm>
        <a:graphic>
          <a:graphicData uri="http://schemas.openxmlformats.org/drawingml/2006/table">
            <a:tbl>
              <a:tblPr firstRow="1" bandRow="1">
                <a:tableStyleId>{5C22544A-7EE6-4342-B048-85BDC9FD1C3A}</a:tableStyleId>
              </a:tblPr>
              <a:tblGrid>
                <a:gridCol w="1563900">
                  <a:extLst>
                    <a:ext uri="{9D8B030D-6E8A-4147-A177-3AD203B41FA5}">
                      <a16:colId xmlns:a16="http://schemas.microsoft.com/office/drawing/2014/main" val="20000"/>
                    </a:ext>
                  </a:extLst>
                </a:gridCol>
                <a:gridCol w="1755712">
                  <a:extLst>
                    <a:ext uri="{9D8B030D-6E8A-4147-A177-3AD203B41FA5}">
                      <a16:colId xmlns:a16="http://schemas.microsoft.com/office/drawing/2014/main" val="20001"/>
                    </a:ext>
                  </a:extLst>
                </a:gridCol>
                <a:gridCol w="1755712">
                  <a:extLst>
                    <a:ext uri="{9D8B030D-6E8A-4147-A177-3AD203B41FA5}">
                      <a16:colId xmlns:a16="http://schemas.microsoft.com/office/drawing/2014/main" val="20002"/>
                    </a:ext>
                  </a:extLst>
                </a:gridCol>
                <a:gridCol w="1617118">
                  <a:extLst>
                    <a:ext uri="{9D8B030D-6E8A-4147-A177-3AD203B41FA5}">
                      <a16:colId xmlns:a16="http://schemas.microsoft.com/office/drawing/2014/main" val="20003"/>
                    </a:ext>
                  </a:extLst>
                </a:gridCol>
                <a:gridCol w="1362985">
                  <a:extLst>
                    <a:ext uri="{9D8B030D-6E8A-4147-A177-3AD203B41FA5}">
                      <a16:colId xmlns:a16="http://schemas.microsoft.com/office/drawing/2014/main" val="20005"/>
                    </a:ext>
                  </a:extLst>
                </a:gridCol>
              </a:tblGrid>
              <a:tr h="890420">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27578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Support</a:t>
                      </a:r>
                      <a:r>
                        <a:rPr lang="en-US" sz="1800" b="1" baseline="0" dirty="0"/>
                        <a:t> positive school culture with a focus on student and employee wellness &amp; family engagement</a:t>
                      </a:r>
                      <a:endParaRPr lang="en-US" sz="1800" b="1" dirty="0"/>
                    </a:p>
                    <a:p>
                      <a:pPr algn="l"/>
                      <a:endParaRPr lang="en-US" sz="1400" b="1" i="1" dirty="0">
                        <a:solidFill>
                          <a:srgbClr val="FF0000"/>
                        </a:solidFill>
                      </a:endParaRPr>
                    </a:p>
                  </a:txBody>
                  <a:tcPr marL="68580" marR="68580" marT="34290" marB="3429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latin typeface="+mn-lt"/>
                          <a:ea typeface="+mn-ea"/>
                          <a:cs typeface="+mn-cs"/>
                        </a:rPr>
                        <a:t>Academics &amp; Culture</a:t>
                      </a:r>
                      <a:endParaRPr lang="en-US" sz="1800" b="1" i="0" dirty="0">
                        <a:solidFill>
                          <a:schemeClr val="tx1"/>
                        </a:solidFill>
                      </a:endParaRPr>
                    </a:p>
                    <a:p>
                      <a:pPr marL="0" algn="ctr" defTabSz="685800" rtl="0" eaLnBrk="1" latinLnBrk="0" hangingPunct="1"/>
                      <a:endParaRPr lang="en-US" sz="1800" b="1" i="0" kern="1200" dirty="0">
                        <a:solidFill>
                          <a:schemeClr val="tx1"/>
                        </a:solidFill>
                        <a:latin typeface="+mn-lt"/>
                        <a:ea typeface="+mn-ea"/>
                        <a:cs typeface="+mn-cs"/>
                      </a:endParaRPr>
                    </a:p>
                  </a:txBody>
                  <a:tcPr marL="68580" marR="68580" marT="34290" marB="34290"/>
                </a:tc>
                <a:tc>
                  <a:txBody>
                    <a:bodyPr/>
                    <a:lstStyle/>
                    <a:p>
                      <a:pPr marL="0" algn="l" defTabSz="685800" rtl="0" eaLnBrk="1" latinLnBrk="0" hangingPunct="1"/>
                      <a:r>
                        <a:rPr lang="en-US" sz="1800" b="1" i="0" kern="1200" dirty="0">
                          <a:solidFill>
                            <a:schemeClr val="tx1"/>
                          </a:solidFill>
                          <a:latin typeface="+mn-lt"/>
                          <a:ea typeface="+mn-ea"/>
                          <a:cs typeface="+mn-cs"/>
                        </a:rPr>
                        <a:t>Implementation of APTT</a:t>
                      </a:r>
                      <a:endParaRPr lang="en-US" sz="1800" b="1" i="0" dirty="0">
                        <a:solidFill>
                          <a:schemeClr val="tx1"/>
                        </a:solidFill>
                      </a:endParaRPr>
                    </a:p>
                    <a:p>
                      <a:pPr marL="0" algn="l" defTabSz="685800" rtl="0" eaLnBrk="1" latinLnBrk="0" hangingPunct="1"/>
                      <a:endParaRPr lang="en-US" sz="1800" b="1" i="0" kern="1200" dirty="0">
                        <a:solidFill>
                          <a:schemeClr val="tx1"/>
                        </a:solidFill>
                        <a:latin typeface="+mn-lt"/>
                        <a:ea typeface="+mn-ea"/>
                        <a:cs typeface="+mn-cs"/>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latin typeface="+mn-lt"/>
                          <a:ea typeface="+mn-ea"/>
                          <a:cs typeface="+mn-cs"/>
                        </a:rPr>
                        <a:t>Purchase materials for APTT take home activities &amp; fund stipend for APTT Champion. </a:t>
                      </a:r>
                      <a:endParaRPr lang="en-US" sz="1800" b="1" i="0" dirty="0">
                        <a:solidFill>
                          <a:schemeClr val="tx1"/>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800" b="1" i="0" kern="1200" dirty="0">
                        <a:solidFill>
                          <a:schemeClr val="tx1"/>
                        </a:solidFill>
                        <a:latin typeface="+mn-lt"/>
                        <a:ea typeface="+mn-ea"/>
                        <a:cs typeface="+mn-cs"/>
                      </a:endParaRPr>
                    </a:p>
                    <a:p>
                      <a:pPr marL="0" algn="l" defTabSz="685800" rtl="0" eaLnBrk="1" latinLnBrk="0" hangingPunct="1"/>
                      <a:endParaRPr lang="en-US" sz="1800" b="1" i="0" kern="1200" dirty="0">
                        <a:solidFill>
                          <a:schemeClr val="tx1"/>
                        </a:solidFill>
                        <a:latin typeface="+mn-lt"/>
                        <a:ea typeface="+mn-ea"/>
                        <a:cs typeface="+mn-cs"/>
                      </a:endParaRPr>
                    </a:p>
                  </a:txBody>
                  <a:tcPr marL="68580" marR="68580" marT="34290" marB="34290"/>
                </a:tc>
                <a:tc>
                  <a:txBody>
                    <a:bodyPr/>
                    <a:lstStyle/>
                    <a:p>
                      <a:pPr marL="0" algn="l" defTabSz="685800" rtl="0" eaLnBrk="1" latinLnBrk="0" hangingPunct="1"/>
                      <a:r>
                        <a:rPr lang="en-US" sz="1800" b="1" i="0" kern="1200" dirty="0">
                          <a:solidFill>
                            <a:schemeClr val="tx1"/>
                          </a:solidFill>
                          <a:latin typeface="+mn-lt"/>
                          <a:ea typeface="+mn-ea"/>
                          <a:cs typeface="+mn-cs"/>
                        </a:rPr>
                        <a:t>$6000</a:t>
                      </a:r>
                      <a:endParaRPr lang="en-US" sz="1800" b="1" i="0" dirty="0">
                        <a:solidFill>
                          <a:schemeClr val="tx1"/>
                        </a:solidFill>
                      </a:endParaRPr>
                    </a:p>
                    <a:p>
                      <a:pPr marL="0" algn="l" defTabSz="685800" rtl="0" eaLnBrk="1" latinLnBrk="0" hangingPunct="1"/>
                      <a:endParaRPr lang="en-US" sz="1800" b="1" i="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515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400" b="1" i="0" dirty="0">
                        <a:solidFill>
                          <a:schemeClr val="tx1"/>
                        </a:solidFill>
                      </a:endParaRPr>
                    </a:p>
                  </a:txBody>
                  <a:tcPr marL="68580" marR="68580" marT="34290" marB="34290" anchor="ctr"/>
                </a:tc>
                <a:tc>
                  <a:txBody>
                    <a:bodyPr/>
                    <a:lstStyle/>
                    <a:p>
                      <a:pPr marL="0" algn="l" defTabSz="685800" rtl="0" eaLnBrk="1" latinLnBrk="0" hangingPunct="1"/>
                      <a:endParaRPr lang="en-US" sz="1400" b="1" i="0" dirty="0">
                        <a:solidFill>
                          <a:schemeClr val="tx1"/>
                        </a:solidFill>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400" b="1" i="0" kern="1200" dirty="0">
                        <a:solidFill>
                          <a:schemeClr val="tx1"/>
                        </a:solidFill>
                        <a:latin typeface="+mn-lt"/>
                        <a:ea typeface="+mn-ea"/>
                        <a:cs typeface="+mn-cs"/>
                      </a:endParaRPr>
                    </a:p>
                  </a:txBody>
                  <a:tcPr marL="68580" marR="68580" marT="34290" marB="34290" anchor="ctr"/>
                </a:tc>
                <a:tc>
                  <a:txBody>
                    <a:bodyPr/>
                    <a:lstStyle/>
                    <a:p>
                      <a:pPr marL="0" algn="l" defTabSz="685800" rtl="0" eaLnBrk="1" latinLnBrk="0" hangingPunct="1"/>
                      <a:endParaRPr lang="en-US" sz="1400" b="1" i="0" dirty="0">
                        <a:solidFill>
                          <a:schemeClr val="tx1"/>
                        </a:solidFill>
                      </a:endParaRPr>
                    </a:p>
                  </a:txBody>
                  <a:tcPr marL="68580" marR="68580" marT="34290" marB="34290" anchor="ct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11</a:t>
            </a:fld>
            <a:endParaRPr lang="en-US" dirty="0"/>
          </a:p>
        </p:txBody>
      </p:sp>
    </p:spTree>
    <p:extLst>
      <p:ext uri="{BB962C8B-B14F-4D97-AF65-F5344CB8AC3E}">
        <p14:creationId xmlns:p14="http://schemas.microsoft.com/office/powerpoint/2010/main" val="123576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44528"/>
            <a:ext cx="8342142" cy="5672156"/>
          </a:xfrm>
        </p:spPr>
        <p:txBody>
          <a:bodyPr>
            <a:noAutofit/>
          </a:bodyPr>
          <a:lstStyle/>
          <a:p>
            <a:pPr marL="342900" lvl="0" indent="-342900" algn="l" defTabSz="914400">
              <a:spcBef>
                <a:spcPts val="0"/>
              </a:spcBef>
              <a:buAutoNum type="arabicPeriod"/>
            </a:pPr>
            <a:r>
              <a:rPr lang="en-US" sz="2000" dirty="0">
                <a:solidFill>
                  <a:srgbClr val="000000"/>
                </a:solidFill>
                <a:latin typeface="Calibri" panose="020F0502020204030204" pitchFamily="34" charset="0"/>
              </a:rPr>
              <a:t>Are our school’s priorities (from your strategic plan) reflected in this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new positions and/or resources included in the budget to address our major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Do we know (as a team) the plan to support implementation of these priorities beyond the budget (ex. What strategies will be implemented)?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What tradeoffs are being made in order to support these priorities? </a:t>
            </a:r>
          </a:p>
          <a:p>
            <a:pPr lvl="0" algn="l" defTabSz="914400">
              <a:spcBef>
                <a:spcPts val="0"/>
              </a:spcBef>
            </a:pPr>
            <a:endParaRPr lang="en-US" sz="2000" dirty="0">
              <a:solidFill>
                <a:srgbClr val="000000"/>
              </a:solidFill>
              <a:latin typeface="Calibri" panose="020F0502020204030204" pitchFamily="34" charset="0"/>
            </a:endParaRPr>
          </a:p>
          <a:p>
            <a:pPr lvl="0" algn="l" defTabSz="914400">
              <a:spcBef>
                <a:spcPts val="0"/>
              </a:spcBef>
            </a:pPr>
            <a:r>
              <a:rPr lang="en-US" sz="2000" dirty="0">
                <a:solidFill>
                  <a:srgbClr val="000000"/>
                </a:solidFill>
                <a:latin typeface="Calibri" panose="020F0502020204030204" pitchFamily="34" charset="0"/>
              </a:rPr>
              <a:t>2. How are district and cluster priorities reflected in our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Cluster priorities- what staff, materials, etc. are dedicated to supporting our cluster’s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Signature programs- what staff, materials, etc. are dedicated to supporting our signature program?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there positions our school will share with another school, i.e. nurse, counselor?</a:t>
            </a:r>
          </a:p>
          <a:p>
            <a:pPr lvl="0" algn="l" defTabSz="914400">
              <a:spcBef>
                <a:spcPts val="0"/>
              </a:spcBef>
            </a:pPr>
            <a:endParaRPr lang="en-US" sz="2000" dirty="0">
              <a:solidFill>
                <a:srgbClr val="000000"/>
              </a:solidFill>
              <a:latin typeface="Calibri" panose="020F0502020204030204" pitchFamily="34" charset="0"/>
            </a:endParaRPr>
          </a:p>
          <a:p>
            <a:pPr algn="l"/>
            <a:endParaRPr lang="en-US" sz="2000" dirty="0">
              <a:solidFill>
                <a:schemeClr val="tx1"/>
              </a:solidFill>
            </a:endParaRPr>
          </a:p>
        </p:txBody>
      </p:sp>
      <p:sp>
        <p:nvSpPr>
          <p:cNvPr id="4" name="Title 3"/>
          <p:cNvSpPr txBox="1">
            <a:spLocks noGrp="1"/>
          </p:cNvSpPr>
          <p:nvPr>
            <p:ph type="ctrTitle"/>
          </p:nvPr>
        </p:nvSpPr>
        <p:spPr>
          <a:xfrm>
            <a:off x="685800" y="169555"/>
            <a:ext cx="7772400" cy="523220"/>
          </a:xfrm>
          <a:prstGeom prst="rect">
            <a:avLst/>
          </a:prstGeom>
          <a:noFill/>
        </p:spPr>
        <p:txBody>
          <a:bodyPr wrap="square" rtlCol="0">
            <a:spAutoFit/>
          </a:bodyPr>
          <a:lstStyle/>
          <a:p>
            <a:r>
              <a:rPr lang="en-US" sz="2800" b="1" dirty="0">
                <a:solidFill>
                  <a:srgbClr val="000000"/>
                </a:solidFill>
                <a:latin typeface="Calibri" panose="020F0502020204030204" pitchFamily="34" charset="0"/>
              </a:rPr>
              <a:t>Questions to Consider</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12</a:t>
            </a:fld>
            <a:endParaRPr lang="en-US" dirty="0"/>
          </a:p>
        </p:txBody>
      </p:sp>
    </p:spTree>
    <p:extLst>
      <p:ext uri="{BB962C8B-B14F-4D97-AF65-F5344CB8AC3E}">
        <p14:creationId xmlns:p14="http://schemas.microsoft.com/office/powerpoint/2010/main" val="127542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260AF-DC78-D446-8355-04245492F849}"/>
              </a:ext>
            </a:extLst>
          </p:cNvPr>
          <p:cNvSpPr>
            <a:spLocks noGrp="1"/>
          </p:cNvSpPr>
          <p:nvPr>
            <p:ph type="title"/>
          </p:nvPr>
        </p:nvSpPr>
        <p:spPr>
          <a:xfrm>
            <a:off x="571500" y="559678"/>
            <a:ext cx="2142671" cy="4952492"/>
          </a:xfrm>
        </p:spPr>
        <p:txBody>
          <a:bodyPr/>
          <a:lstStyle/>
          <a:p>
            <a:r>
              <a:rPr lang="en-US" dirty="0"/>
              <a:t>Meeting Agenda</a:t>
            </a:r>
          </a:p>
        </p:txBody>
      </p:sp>
      <p:sp>
        <p:nvSpPr>
          <p:cNvPr id="3" name="Content Placeholder 2">
            <a:extLst>
              <a:ext uri="{FF2B5EF4-FFF2-40B4-BE49-F238E27FC236}">
                <a16:creationId xmlns:a16="http://schemas.microsoft.com/office/drawing/2014/main" id="{264E5751-4662-0747-95B8-890FF53660D8}"/>
              </a:ext>
            </a:extLst>
          </p:cNvPr>
          <p:cNvSpPr>
            <a:spLocks noGrp="1"/>
          </p:cNvSpPr>
          <p:nvPr>
            <p:ph idx="1"/>
          </p:nvPr>
        </p:nvSpPr>
        <p:spPr>
          <a:xfrm>
            <a:off x="2714172" y="101600"/>
            <a:ext cx="5858328" cy="6122622"/>
          </a:xfrm>
        </p:spPr>
        <p:txBody>
          <a:bodyPr>
            <a:normAutofit fontScale="92500" lnSpcReduction="10000"/>
          </a:bodyPr>
          <a:lstStyle/>
          <a:p>
            <a:pPr marL="0" indent="0">
              <a:buNone/>
            </a:pPr>
            <a:r>
              <a:rPr lang="en-US" b="1" dirty="0"/>
              <a:t>Beecher Hills Elementary School</a:t>
            </a:r>
            <a:endParaRPr lang="en-US" sz="1600" dirty="0"/>
          </a:p>
          <a:p>
            <a:pPr marL="0" indent="0">
              <a:buNone/>
            </a:pPr>
            <a:r>
              <a:rPr lang="en-US" b="1" dirty="0"/>
              <a:t>Date</a:t>
            </a:r>
            <a:r>
              <a:rPr lang="en-US" b="1"/>
              <a:t>: </a:t>
            </a:r>
            <a:r>
              <a:rPr lang="en-US" b="1" smtClean="0"/>
              <a:t>May 11, </a:t>
            </a:r>
            <a:r>
              <a:rPr lang="en-US" b="1" dirty="0"/>
              <a:t>2021</a:t>
            </a:r>
            <a:endParaRPr lang="en-US" sz="1600" dirty="0"/>
          </a:p>
          <a:p>
            <a:pPr marL="0" indent="0">
              <a:buNone/>
            </a:pPr>
            <a:r>
              <a:rPr lang="en-US" b="1" dirty="0"/>
              <a:t>Time: 4:45</a:t>
            </a:r>
            <a:endParaRPr lang="en-US" sz="1600" dirty="0"/>
          </a:p>
          <a:p>
            <a:pPr marL="0" indent="0">
              <a:buNone/>
            </a:pPr>
            <a:r>
              <a:rPr lang="en-US" b="1" dirty="0"/>
              <a:t>Location: Zoom</a:t>
            </a:r>
            <a:endParaRPr lang="en-US" sz="1400" dirty="0"/>
          </a:p>
          <a:p>
            <a:pPr lvl="0"/>
            <a:r>
              <a:rPr lang="en-US" b="1" dirty="0"/>
              <a:t>Call to order</a:t>
            </a:r>
            <a:endParaRPr lang="en-US" sz="1800" dirty="0"/>
          </a:p>
          <a:p>
            <a:pPr lvl="0"/>
            <a:r>
              <a:rPr lang="en-US" b="1" dirty="0"/>
              <a:t>Roll Call; Establish Quorum </a:t>
            </a:r>
            <a:endParaRPr lang="en-US" sz="1800" dirty="0"/>
          </a:p>
          <a:p>
            <a:pPr lvl="0"/>
            <a:r>
              <a:rPr lang="en-US" b="1" dirty="0"/>
              <a:t>Action Items </a:t>
            </a:r>
          </a:p>
          <a:p>
            <a:pPr marL="0" lvl="0" indent="0">
              <a:buNone/>
            </a:pPr>
            <a:r>
              <a:rPr lang="en-US" b="1" dirty="0"/>
              <a:t>Approval of Agenda:</a:t>
            </a:r>
            <a:r>
              <a:rPr lang="en-US" dirty="0"/>
              <a:t> </a:t>
            </a:r>
            <a:endParaRPr lang="en-US" sz="1600" dirty="0"/>
          </a:p>
          <a:p>
            <a:pPr lvl="1"/>
            <a:r>
              <a:rPr lang="en-US" b="1" dirty="0"/>
              <a:t>Approval of Previous Minutes: </a:t>
            </a:r>
            <a:endParaRPr lang="en-US" sz="1600" dirty="0"/>
          </a:p>
          <a:p>
            <a:pPr lvl="1"/>
            <a:r>
              <a:rPr lang="en-US" b="1" dirty="0"/>
              <a:t>Budget Approval</a:t>
            </a:r>
            <a:endParaRPr lang="en-US" dirty="0"/>
          </a:p>
          <a:p>
            <a:pPr lvl="0"/>
            <a:r>
              <a:rPr lang="en-US" b="1" dirty="0"/>
              <a:t>Information Items </a:t>
            </a:r>
          </a:p>
          <a:p>
            <a:pPr marL="0" lvl="0" indent="0">
              <a:buNone/>
            </a:pPr>
            <a:r>
              <a:rPr lang="en-US" b="1" dirty="0"/>
              <a:t>Principal’s Report</a:t>
            </a:r>
            <a:endParaRPr lang="en-US" sz="1600" dirty="0"/>
          </a:p>
          <a:p>
            <a:pPr lvl="0"/>
            <a:r>
              <a:rPr lang="en-US" b="1" dirty="0"/>
              <a:t>Announcements</a:t>
            </a:r>
            <a:endParaRPr lang="en-US" sz="1800" dirty="0"/>
          </a:p>
          <a:p>
            <a:pPr lvl="0"/>
            <a:r>
              <a:rPr lang="en-US" b="1" dirty="0"/>
              <a:t>Public Comment</a:t>
            </a:r>
            <a:endParaRPr lang="en-US" sz="1800" dirty="0"/>
          </a:p>
          <a:p>
            <a:pPr lvl="0"/>
            <a:r>
              <a:rPr lang="en-US" b="1" dirty="0"/>
              <a:t>Adjournment</a:t>
            </a:r>
            <a:endParaRPr lang="en-US" sz="1800" dirty="0"/>
          </a:p>
          <a:p>
            <a:endParaRPr lang="en-US" dirty="0"/>
          </a:p>
        </p:txBody>
      </p:sp>
      <p:sp>
        <p:nvSpPr>
          <p:cNvPr id="4" name="Slide Number Placeholder 3">
            <a:extLst>
              <a:ext uri="{FF2B5EF4-FFF2-40B4-BE49-F238E27FC236}">
                <a16:creationId xmlns:a16="http://schemas.microsoft.com/office/drawing/2014/main" id="{793DC8B4-DDBA-2B4C-A025-45E728257BD5}"/>
              </a:ext>
            </a:extLst>
          </p:cNvPr>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82437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a:t>Norms</a:t>
            </a:r>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a:t>This is a meeting of the GO Team. Only members of the team may participate in the discussion. Any members of the public present are here to quietly observe.</a:t>
            </a:r>
          </a:p>
          <a:p>
            <a:pPr marL="0" indent="0">
              <a:buNone/>
            </a:pPr>
            <a:endParaRPr lang="en-US" sz="2400" dirty="0"/>
          </a:p>
          <a:p>
            <a:r>
              <a:rPr lang="en-US" sz="2400" dirty="0"/>
              <a:t>We will follow the agenda as noticed to the public and stay on task.</a:t>
            </a:r>
          </a:p>
          <a:p>
            <a:endParaRPr lang="en-US" sz="2400" dirty="0"/>
          </a:p>
          <a:p>
            <a:r>
              <a:rPr lang="en-US" sz="2400" dirty="0"/>
              <a:t>We invite and welcome contributions of every member and listen to each other.</a:t>
            </a:r>
          </a:p>
          <a:p>
            <a:endParaRPr lang="en-US" sz="2400" dirty="0"/>
          </a:p>
          <a:p>
            <a:r>
              <a:rPr lang="en-US" sz="2400" dirty="0"/>
              <a:t>We 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3</a:t>
            </a:fld>
            <a:endParaRPr lang="en-US" dirty="0"/>
          </a:p>
        </p:txBody>
      </p:sp>
    </p:spTree>
    <p:extLst>
      <p:ext uri="{BB962C8B-B14F-4D97-AF65-F5344CB8AC3E}">
        <p14:creationId xmlns:p14="http://schemas.microsoft.com/office/powerpoint/2010/main" val="120069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a:solidFill>
                  <a:schemeClr val="bg1"/>
                </a:solidFill>
                <a:latin typeface="Berlin Sans FB Demi" panose="020E0802020502020306" pitchFamily="34" charset="0"/>
              </a:rPr>
              <a:t>YOUR SCHOOL STRATEGIC PLAN…</a:t>
            </a: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a:t>GO Team Budget Development Process</a:t>
            </a:r>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4</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614813"/>
              </p:ext>
            </p:extLst>
          </p:nvPr>
        </p:nvGraphicFramePr>
        <p:xfrm>
          <a:off x="746645" y="1028700"/>
          <a:ext cx="8412480" cy="5829300"/>
        </p:xfrm>
        <a:graphic>
          <a:graphicData uri="http://schemas.openxmlformats.org/drawingml/2006/table">
            <a:tbl>
              <a:tblPr firstRow="1" bandRow="1">
                <a:tableStyleId>{5C22544A-7EE6-4342-B048-85BDC9FD1C3A}</a:tableStyleId>
              </a:tblPr>
              <a:tblGrid>
                <a:gridCol w="2086710">
                  <a:extLst>
                    <a:ext uri="{9D8B030D-6E8A-4147-A177-3AD203B41FA5}">
                      <a16:colId xmlns:a16="http://schemas.microsoft.com/office/drawing/2014/main" val="20000"/>
                    </a:ext>
                  </a:extLst>
                </a:gridCol>
                <a:gridCol w="6325770">
                  <a:extLst>
                    <a:ext uri="{9D8B030D-6E8A-4147-A177-3AD203B41FA5}">
                      <a16:colId xmlns:a16="http://schemas.microsoft.com/office/drawing/2014/main" val="20001"/>
                    </a:ext>
                  </a:extLst>
                </a:gridCol>
              </a:tblGrid>
              <a:tr h="277581">
                <a:tc>
                  <a:txBody>
                    <a:bodyPr/>
                    <a:lstStyle/>
                    <a:p>
                      <a:pPr algn="ctr"/>
                      <a:r>
                        <a:rPr lang="en-US" sz="2000" dirty="0">
                          <a:latin typeface="Calibri" panose="020F0502020204030204" pitchFamily="34" charset="0"/>
                          <a:cs typeface="Calibri" panose="020F0502020204030204" pitchFamily="34" charset="0"/>
                        </a:rPr>
                        <a:t>Strategic</a:t>
                      </a:r>
                      <a:r>
                        <a:rPr lang="en-US" sz="2000" baseline="0" dirty="0">
                          <a:latin typeface="Calibri" panose="020F0502020204030204" pitchFamily="34" charset="0"/>
                          <a:cs typeface="Calibri" panose="020F0502020204030204" pitchFamily="34" charset="0"/>
                        </a:rPr>
                        <a:t> Plan Categories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District</a:t>
                      </a:r>
                      <a:r>
                        <a:rPr lang="en-US" sz="2000" baseline="0" dirty="0">
                          <a:latin typeface="Calibri" panose="020F0502020204030204" pitchFamily="34" charset="0"/>
                          <a:cs typeface="Calibri" panose="020F0502020204030204" pitchFamily="34" charset="0"/>
                        </a:rPr>
                        <a:t> Descriptions of Categories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606572">
                <a:tc>
                  <a:txBody>
                    <a:bodyPr/>
                    <a:lstStyle/>
                    <a:p>
                      <a:r>
                        <a:rPr lang="en-US" sz="2000" dirty="0">
                          <a:latin typeface="Calibri" panose="020F0502020204030204" pitchFamily="34" charset="0"/>
                          <a:cs typeface="Calibri" panose="020F0502020204030204" pitchFamily="34" charset="0"/>
                        </a:rPr>
                        <a:t>Academic</a:t>
                      </a:r>
                      <a:r>
                        <a:rPr lang="en-US" sz="2000" baseline="0" dirty="0">
                          <a:latin typeface="Calibri" panose="020F0502020204030204" pitchFamily="34" charset="0"/>
                          <a:cs typeface="Calibri" panose="020F0502020204030204" pitchFamily="34" charset="0"/>
                        </a:rPr>
                        <a:t> Program</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Our students will be well-rounded individuals who possess the necessary</a:t>
                      </a:r>
                    </a:p>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academic skills and knowledge and are excited about learning.</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867864">
                <a:tc>
                  <a:txBody>
                    <a:bodyPr/>
                    <a:lstStyle/>
                    <a:p>
                      <a:r>
                        <a:rPr lang="en-US" sz="2000" dirty="0">
                          <a:latin typeface="Calibri" panose="020F0502020204030204" pitchFamily="34" charset="0"/>
                          <a:cs typeface="Calibri" panose="020F0502020204030204" pitchFamily="34" charset="0"/>
                        </a:rPr>
                        <a:t>Talent</a:t>
                      </a:r>
                      <a:r>
                        <a:rPr lang="en-US" sz="2000" baseline="0" dirty="0">
                          <a:latin typeface="Calibri" panose="020F0502020204030204" pitchFamily="34" charset="0"/>
                          <a:cs typeface="Calibri" panose="020F0502020204030204" pitchFamily="34" charset="0"/>
                        </a:rPr>
                        <a:t> Management</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We will retain an energized and inspired team of employees who are capable of advancing ever-increasing levels of achievement for students of all backgrounds.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867864">
                <a:tc>
                  <a:txBody>
                    <a:bodyPr/>
                    <a:lstStyle/>
                    <a:p>
                      <a:r>
                        <a:rPr lang="en-US" sz="2000" dirty="0">
                          <a:latin typeface="Calibri" panose="020F0502020204030204" pitchFamily="34" charset="0"/>
                          <a:cs typeface="Calibri" panose="020F0502020204030204" pitchFamily="34" charset="0"/>
                        </a:rPr>
                        <a:t>Systems</a:t>
                      </a:r>
                      <a:r>
                        <a:rPr lang="en-US" sz="2000" baseline="0" dirty="0">
                          <a:latin typeface="Calibri" panose="020F0502020204030204" pitchFamily="34" charset="0"/>
                          <a:cs typeface="Calibri" panose="020F0502020204030204" pitchFamily="34" charset="0"/>
                        </a:rPr>
                        <a:t> &amp; Resources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We will improve efficiency (productivity, cost, etc.) while also making decisions (including resource allocations) that are grounded in a strategic academic direction and data.</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r h="1129158">
                <a:tc>
                  <a:txBody>
                    <a:bodyPr/>
                    <a:lstStyle/>
                    <a:p>
                      <a:r>
                        <a:rPr lang="en-US" sz="2000" dirty="0">
                          <a:latin typeface="Calibri" panose="020F0502020204030204" pitchFamily="34" charset="0"/>
                          <a:cs typeface="Calibri" panose="020F0502020204030204" pitchFamily="34" charset="0"/>
                        </a:rPr>
                        <a:t>Culture</a:t>
                      </a:r>
                    </a:p>
                  </a:txBody>
                  <a:tcPr marL="68580" marR="68580" marT="34290" marB="34290"/>
                </a:tc>
                <a:tc>
                  <a:txBody>
                    <a:bodyPr/>
                    <a:lstStyle/>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We will build trust with the community, and we will have engaged stakeholders</a:t>
                      </a:r>
                    </a:p>
                    <a:p>
                      <a:r>
                        <a:rPr lang="en-US" sz="2000" b="0" i="1" u="none" strike="noStrike" kern="1200" baseline="0" dirty="0">
                          <a:solidFill>
                            <a:schemeClr val="dk1"/>
                          </a:solidFill>
                          <a:latin typeface="Calibri" panose="020F0502020204030204" pitchFamily="34" charset="0"/>
                          <a:ea typeface="+mn-ea"/>
                          <a:cs typeface="Calibri" panose="020F0502020204030204" pitchFamily="34" charset="0"/>
                        </a:rPr>
                        <a:t>(employees, students, parents, community members, partners, etc.) </a:t>
                      </a:r>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who are invested in the mission and vision and who support the creation of student-centered learning communities.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5" name="Title 1"/>
          <p:cNvSpPr>
            <a:spLocks noGrp="1"/>
          </p:cNvSpPr>
          <p:nvPr>
            <p:ph type="title"/>
          </p:nvPr>
        </p:nvSpPr>
        <p:spPr>
          <a:xfrm>
            <a:off x="1013931" y="317855"/>
            <a:ext cx="7886700" cy="596891"/>
          </a:xfrm>
        </p:spPr>
        <p:txBody>
          <a:bodyPr>
            <a:normAutofit/>
          </a:bodyPr>
          <a:lstStyle/>
          <a:p>
            <a:pPr algn="ctr"/>
            <a:r>
              <a:rPr lang="en-US" sz="3400" b="1" dirty="0"/>
              <a:t>Focus Area Descriptors</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5</a:t>
            </a:fld>
            <a:endParaRPr lang="en-US" dirty="0">
              <a:solidFill>
                <a:srgbClr val="F5F5F5"/>
              </a:solidFill>
            </a:endParaRPr>
          </a:p>
        </p:txBody>
      </p:sp>
    </p:spTree>
    <p:extLst>
      <p:ext uri="{BB962C8B-B14F-4D97-AF65-F5344CB8AC3E}">
        <p14:creationId xmlns:p14="http://schemas.microsoft.com/office/powerpoint/2010/main" val="377545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6" y="76243"/>
            <a:ext cx="8329958" cy="584775"/>
          </a:xfrm>
          <a:prstGeom prst="rect">
            <a:avLst/>
          </a:prstGeom>
          <a:noFill/>
        </p:spPr>
        <p:txBody>
          <a:bodyPr wrap="square" rtlCol="0">
            <a:spAutoFit/>
          </a:bodyPr>
          <a:lstStyle/>
          <a:p>
            <a:pPr algn="ctr"/>
            <a:r>
              <a:rPr lang="en-US" sz="3200" b="1" i="1" dirty="0">
                <a:latin typeface="+mj-lt"/>
              </a:rPr>
              <a:t>Description of Strategy Categories</a:t>
            </a:r>
          </a:p>
        </p:txBody>
      </p:sp>
      <p:sp>
        <p:nvSpPr>
          <p:cNvPr id="5" name="TextBox 4"/>
          <p:cNvSpPr txBox="1"/>
          <p:nvPr/>
        </p:nvSpPr>
        <p:spPr>
          <a:xfrm>
            <a:off x="858786" y="1078326"/>
            <a:ext cx="8085658" cy="4154984"/>
          </a:xfrm>
          <a:prstGeom prst="rect">
            <a:avLst/>
          </a:prstGeom>
          <a:noFill/>
        </p:spPr>
        <p:txBody>
          <a:bodyPr wrap="square" rtlCol="0">
            <a:spAutoFit/>
          </a:bodyPr>
          <a:lstStyle/>
          <a:p>
            <a:pPr marL="742950" indent="-742950">
              <a:buFont typeface="+mj-lt"/>
              <a:buAutoNum type="arabicPeriod"/>
            </a:pPr>
            <a:r>
              <a:rPr lang="en-US" sz="2400" b="1" dirty="0">
                <a:latin typeface="Calibri" panose="020F0502020204030204" pitchFamily="34" charset="0"/>
                <a:cs typeface="Calibri" panose="020F0502020204030204" pitchFamily="34" charset="0"/>
              </a:rPr>
              <a:t>Budget Parameters</a:t>
            </a:r>
            <a:r>
              <a:rPr lang="en-US" sz="2400" dirty="0">
                <a:latin typeface="Calibri" panose="020F0502020204030204" pitchFamily="34" charset="0"/>
                <a:cs typeface="Calibri" panose="020F0502020204030204" pitchFamily="34" charset="0"/>
              </a:rPr>
              <a:t> – FY22 funding </a:t>
            </a:r>
            <a:r>
              <a:rPr lang="en-US" sz="2400" u="sng"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from the school’s 3-5 year strategic plan, ranked by the order of importance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Request</a:t>
            </a:r>
            <a:r>
              <a:rPr lang="en-US" sz="2400" dirty="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6</a:t>
            </a:fld>
            <a:endParaRPr lang="en-US" dirty="0"/>
          </a:p>
        </p:txBody>
      </p:sp>
    </p:spTree>
    <p:extLst>
      <p:ext uri="{BB962C8B-B14F-4D97-AF65-F5344CB8AC3E}">
        <p14:creationId xmlns:p14="http://schemas.microsoft.com/office/powerpoint/2010/main" val="411937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FY22 Budget Parameters</a:t>
            </a:r>
          </a:p>
        </p:txBody>
      </p:sp>
      <p:sp>
        <p:nvSpPr>
          <p:cNvPr id="5" name="Slide Number Placeholder 4"/>
          <p:cNvSpPr>
            <a:spLocks noGrp="1"/>
          </p:cNvSpPr>
          <p:nvPr>
            <p:ph type="sldNum" sz="quarter" idx="12"/>
          </p:nvPr>
        </p:nvSpPr>
        <p:spPr/>
        <p:txBody>
          <a:bodyPr/>
          <a:lstStyle/>
          <a:p>
            <a:fld id="{3D6C3DC6-EF6E-8948-BFE6-808D46D584D8}" type="slidenum">
              <a:rPr lang="en-US" smtClean="0"/>
              <a:t>7</a:t>
            </a:fld>
            <a:endParaRPr lang="en-US" dirty="0"/>
          </a:p>
        </p:txBody>
      </p:sp>
      <p:graphicFrame>
        <p:nvGraphicFramePr>
          <p:cNvPr id="8" name="Table 7">
            <a:extLst>
              <a:ext uri="{FF2B5EF4-FFF2-40B4-BE49-F238E27FC236}">
                <a16:creationId xmlns:a16="http://schemas.microsoft.com/office/drawing/2014/main" id="{C4282038-7FC2-384B-9116-E06A4D1E6F0E}"/>
              </a:ext>
            </a:extLst>
          </p:cNvPr>
          <p:cNvGraphicFramePr>
            <a:graphicFrameLocks noGrp="1"/>
          </p:cNvGraphicFramePr>
          <p:nvPr>
            <p:extLst>
              <p:ext uri="{D42A27DB-BD31-4B8C-83A1-F6EECF244321}">
                <p14:modId xmlns:p14="http://schemas.microsoft.com/office/powerpoint/2010/main" val="272515840"/>
              </p:ext>
            </p:extLst>
          </p:nvPr>
        </p:nvGraphicFramePr>
        <p:xfrm>
          <a:off x="880716" y="908125"/>
          <a:ext cx="8166967" cy="5221772"/>
        </p:xfrm>
        <a:graphic>
          <a:graphicData uri="http://schemas.openxmlformats.org/drawingml/2006/table">
            <a:tbl>
              <a:tblPr firstRow="1" bandRow="1">
                <a:tableStyleId>{5C22544A-7EE6-4342-B048-85BDC9FD1C3A}</a:tableStyleId>
              </a:tblPr>
              <a:tblGrid>
                <a:gridCol w="4117801">
                  <a:extLst>
                    <a:ext uri="{9D8B030D-6E8A-4147-A177-3AD203B41FA5}">
                      <a16:colId xmlns:a16="http://schemas.microsoft.com/office/drawing/2014/main" val="20000"/>
                    </a:ext>
                  </a:extLst>
                </a:gridCol>
                <a:gridCol w="4049166">
                  <a:extLst>
                    <a:ext uri="{9D8B030D-6E8A-4147-A177-3AD203B41FA5}">
                      <a16:colId xmlns:a16="http://schemas.microsoft.com/office/drawing/2014/main" val="20001"/>
                    </a:ext>
                  </a:extLst>
                </a:gridCol>
              </a:tblGrid>
              <a:tr h="591143">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FY22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250439">
                <a:tc>
                  <a:txBody>
                    <a:bodyPr/>
                    <a:lstStyle/>
                    <a:p>
                      <a:pPr algn="ctr"/>
                      <a:r>
                        <a:rPr lang="en-US" sz="1400" dirty="0"/>
                        <a:t>Increase</a:t>
                      </a:r>
                      <a:r>
                        <a:rPr lang="en-US" sz="1400" baseline="0" dirty="0"/>
                        <a:t> student achievement in all core subjects</a:t>
                      </a:r>
                      <a:endParaRPr lang="en-US" sz="1400" dirty="0"/>
                    </a:p>
                  </a:txBody>
                  <a:tcPr/>
                </a:tc>
                <a:tc>
                  <a:txBody>
                    <a:bodyPr/>
                    <a:lstStyle/>
                    <a:p>
                      <a:pPr algn="ctr"/>
                      <a:r>
                        <a:rPr lang="en-US" sz="1400" dirty="0"/>
                        <a:t>In our last standardized</a:t>
                      </a:r>
                      <a:r>
                        <a:rPr lang="en-US" sz="1400" baseline="0" dirty="0"/>
                        <a:t> testing year, our achievement rates are just below state average in LAR and at state average in Math for Proficient and Distinguished. We want to increase students scoring at those levels beyond 30%</a:t>
                      </a:r>
                      <a:endParaRPr lang="en-US" sz="1400" dirty="0"/>
                    </a:p>
                  </a:txBody>
                  <a:tcPr/>
                </a:tc>
                <a:extLst>
                  <a:ext uri="{0D108BD9-81ED-4DB2-BD59-A6C34878D82A}">
                    <a16:rowId xmlns:a16="http://schemas.microsoft.com/office/drawing/2014/main" val="10001"/>
                  </a:ext>
                </a:extLst>
              </a:tr>
              <a:tr h="892531">
                <a:tc>
                  <a:txBody>
                    <a:bodyPr/>
                    <a:lstStyle/>
                    <a:p>
                      <a:pPr algn="ctr"/>
                      <a:r>
                        <a:rPr lang="en-US" sz="1400" dirty="0"/>
                        <a:t>Provide academic</a:t>
                      </a:r>
                      <a:r>
                        <a:rPr lang="en-US" sz="1400" baseline="0" dirty="0"/>
                        <a:t> interventions for students in special populations and those performing below grade level. </a:t>
                      </a:r>
                      <a:endParaRPr lang="en-US" sz="1400" dirty="0"/>
                    </a:p>
                  </a:txBody>
                  <a:tcPr/>
                </a:tc>
                <a:tc>
                  <a:txBody>
                    <a:bodyPr/>
                    <a:lstStyle/>
                    <a:p>
                      <a:pPr algn="ctr"/>
                      <a:r>
                        <a:rPr lang="en-US" sz="1400" dirty="0"/>
                        <a:t>This</a:t>
                      </a:r>
                      <a:r>
                        <a:rPr lang="en-US" sz="1400" baseline="0" dirty="0"/>
                        <a:t> is a permanent focus to ensure equity and that these students are able to access grade level content</a:t>
                      </a:r>
                      <a:r>
                        <a:rPr lang="en-US" sz="1400" dirty="0"/>
                        <a:t>. </a:t>
                      </a:r>
                    </a:p>
                  </a:txBody>
                  <a:tcPr/>
                </a:tc>
                <a:extLst>
                  <a:ext uri="{0D108BD9-81ED-4DB2-BD59-A6C34878D82A}">
                    <a16:rowId xmlns:a16="http://schemas.microsoft.com/office/drawing/2014/main" val="10002"/>
                  </a:ext>
                </a:extLst>
              </a:tr>
              <a:tr h="1509082">
                <a:tc>
                  <a:txBody>
                    <a:bodyPr/>
                    <a:lstStyle/>
                    <a:p>
                      <a:pPr algn="ctr"/>
                      <a:r>
                        <a:rPr lang="en-US" sz="1400" dirty="0"/>
                        <a:t>Increase teacher capacity to implement</a:t>
                      </a:r>
                      <a:r>
                        <a:rPr lang="en-US" sz="1400" baseline="0" dirty="0"/>
                        <a:t> high yield strategies that prompt student critical thinking and engagement</a:t>
                      </a:r>
                      <a:endParaRPr lang="en-US" sz="1400" dirty="0"/>
                    </a:p>
                  </a:txBody>
                  <a:tcPr/>
                </a:tc>
                <a:tc>
                  <a:txBody>
                    <a:bodyPr/>
                    <a:lstStyle/>
                    <a:p>
                      <a:pPr algn="ctr"/>
                      <a:r>
                        <a:rPr lang="en-US" sz="1400" dirty="0"/>
                        <a:t>Our growth</a:t>
                      </a:r>
                      <a:r>
                        <a:rPr lang="en-US" sz="1400" baseline="0" dirty="0"/>
                        <a:t> data indicates our teachers’ proven track record for supporting students basic skills instruction and intervening on skills gaps. There is a direct link to students being able to think critically and respond in writing with details and appropriate vocabulary and high student achievement. </a:t>
                      </a:r>
                      <a:endParaRPr lang="en-US" sz="1400" dirty="0"/>
                    </a:p>
                  </a:txBody>
                  <a:tcPr/>
                </a:tc>
                <a:extLst>
                  <a:ext uri="{0D108BD9-81ED-4DB2-BD59-A6C34878D82A}">
                    <a16:rowId xmlns:a16="http://schemas.microsoft.com/office/drawing/2014/main" val="10003"/>
                  </a:ext>
                </a:extLst>
              </a:tr>
              <a:tr h="861414">
                <a:tc>
                  <a:txBody>
                    <a:bodyPr/>
                    <a:lstStyle/>
                    <a:p>
                      <a:pPr algn="ctr"/>
                      <a:r>
                        <a:rPr lang="en-US" sz="1400" dirty="0"/>
                        <a:t>Support</a:t>
                      </a:r>
                      <a:r>
                        <a:rPr lang="en-US" sz="1400" baseline="0" dirty="0"/>
                        <a:t> positive school culture with a focus on student and employee wellness &amp; family engagement</a:t>
                      </a:r>
                      <a:endParaRPr lang="en-US" sz="1400" dirty="0"/>
                    </a:p>
                  </a:txBody>
                  <a:tcPr/>
                </a:tc>
                <a:tc>
                  <a:txBody>
                    <a:bodyPr/>
                    <a:lstStyle/>
                    <a:p>
                      <a:pPr algn="ctr"/>
                      <a:r>
                        <a:rPr lang="en-US" sz="1400" dirty="0"/>
                        <a:t>Intentional focus on strategies that allow</a:t>
                      </a:r>
                      <a:r>
                        <a:rPr lang="en-US" sz="1400" baseline="0" dirty="0"/>
                        <a:t> all to learn to appropriately regulate and express emotions lead to decreased negative interactions and behavior incidents. </a:t>
                      </a:r>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3013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FY22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8</a:t>
            </a:fld>
            <a:endParaRPr lang="en-US" dirty="0">
              <a:solidFill>
                <a:srgbClr val="F5F5F5"/>
              </a:solidFill>
            </a:endParaRPr>
          </a:p>
        </p:txBody>
      </p:sp>
      <p:graphicFrame>
        <p:nvGraphicFramePr>
          <p:cNvPr id="7" name="Table 6">
            <a:extLst>
              <a:ext uri="{FF2B5EF4-FFF2-40B4-BE49-F238E27FC236}">
                <a16:creationId xmlns:a16="http://schemas.microsoft.com/office/drawing/2014/main" id="{590BAA7A-FB57-154E-99B5-BE378189F1CD}"/>
              </a:ext>
            </a:extLst>
          </p:cNvPr>
          <p:cNvGraphicFramePr>
            <a:graphicFrameLocks noGrp="1"/>
          </p:cNvGraphicFramePr>
          <p:nvPr>
            <p:extLst>
              <p:ext uri="{D42A27DB-BD31-4B8C-83A1-F6EECF244321}">
                <p14:modId xmlns:p14="http://schemas.microsoft.com/office/powerpoint/2010/main" val="1399186139"/>
              </p:ext>
            </p:extLst>
          </p:nvPr>
        </p:nvGraphicFramePr>
        <p:xfrm>
          <a:off x="887309" y="1003311"/>
          <a:ext cx="8038978" cy="5428571"/>
        </p:xfrm>
        <a:graphic>
          <a:graphicData uri="http://schemas.openxmlformats.org/drawingml/2006/table">
            <a:tbl>
              <a:tblPr firstRow="1" bandRow="1">
                <a:tableStyleId>{5C22544A-7EE6-4342-B048-85BDC9FD1C3A}</a:tableStyleId>
              </a:tblPr>
              <a:tblGrid>
                <a:gridCol w="1572712">
                  <a:extLst>
                    <a:ext uri="{9D8B030D-6E8A-4147-A177-3AD203B41FA5}">
                      <a16:colId xmlns:a16="http://schemas.microsoft.com/office/drawing/2014/main" val="20000"/>
                    </a:ext>
                  </a:extLst>
                </a:gridCol>
                <a:gridCol w="1749165">
                  <a:extLst>
                    <a:ext uri="{9D8B030D-6E8A-4147-A177-3AD203B41FA5}">
                      <a16:colId xmlns:a16="http://schemas.microsoft.com/office/drawing/2014/main" val="20001"/>
                    </a:ext>
                  </a:extLst>
                </a:gridCol>
                <a:gridCol w="1749165">
                  <a:extLst>
                    <a:ext uri="{9D8B030D-6E8A-4147-A177-3AD203B41FA5}">
                      <a16:colId xmlns:a16="http://schemas.microsoft.com/office/drawing/2014/main" val="20002"/>
                    </a:ext>
                  </a:extLst>
                </a:gridCol>
                <a:gridCol w="1611087">
                  <a:extLst>
                    <a:ext uri="{9D8B030D-6E8A-4147-A177-3AD203B41FA5}">
                      <a16:colId xmlns:a16="http://schemas.microsoft.com/office/drawing/2014/main" val="20003"/>
                    </a:ext>
                  </a:extLst>
                </a:gridCol>
                <a:gridCol w="1356849">
                  <a:extLst>
                    <a:ext uri="{9D8B030D-6E8A-4147-A177-3AD203B41FA5}">
                      <a16:colId xmlns:a16="http://schemas.microsoft.com/office/drawing/2014/main" val="20005"/>
                    </a:ext>
                  </a:extLst>
                </a:gridCol>
              </a:tblGrid>
              <a:tr h="251510">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2603464">
                <a:tc>
                  <a:txBody>
                    <a:bodyPr/>
                    <a:lstStyle/>
                    <a:p>
                      <a:pPr algn="l"/>
                      <a:r>
                        <a:rPr lang="en-US" sz="1400" dirty="0"/>
                        <a:t>Increase</a:t>
                      </a:r>
                      <a:r>
                        <a:rPr lang="en-US" sz="1400" baseline="0" dirty="0"/>
                        <a:t> student achievement in all core subjects</a:t>
                      </a:r>
                      <a:endParaRPr lang="en-US" sz="1400" dirty="0"/>
                    </a:p>
                  </a:txBody>
                  <a:tcPr marL="68580" marR="68580" marT="34290" marB="34290"/>
                </a:tc>
                <a:tc>
                  <a:txBody>
                    <a:bodyPr/>
                    <a:lstStyle/>
                    <a:p>
                      <a:pPr marL="0" algn="ctr" defTabSz="685800" rtl="0" eaLnBrk="1" latinLnBrk="0" hangingPunct="1"/>
                      <a:r>
                        <a:rPr lang="en-US" sz="1400" b="1" i="0" kern="1200" dirty="0">
                          <a:solidFill>
                            <a:schemeClr val="tx1"/>
                          </a:solidFill>
                          <a:latin typeface="+mn-lt"/>
                          <a:ea typeface="+mn-ea"/>
                          <a:cs typeface="+mn-cs"/>
                        </a:rPr>
                        <a:t>Academics</a:t>
                      </a:r>
                    </a:p>
                  </a:txBody>
                  <a:tcPr marL="68580" marR="68580" marT="34290" marB="34290"/>
                </a:tc>
                <a:tc>
                  <a:txBody>
                    <a:bodyPr/>
                    <a:lstStyle/>
                    <a:p>
                      <a:pPr marL="184150" marR="0" lvl="0" indent="-171450" algn="l" rtl="0">
                        <a:spcBef>
                          <a:spcPts val="0"/>
                        </a:spcBef>
                        <a:spcAft>
                          <a:spcPts val="0"/>
                        </a:spcAft>
                        <a:buClr>
                          <a:srgbClr val="000000"/>
                        </a:buClr>
                        <a:buSzPts val="1000"/>
                        <a:buFont typeface="Arial" panose="020B0604020202020204" pitchFamily="34" charset="0"/>
                        <a:buChar char="•"/>
                      </a:pPr>
                      <a:r>
                        <a:rPr lang="en-US" sz="1400" b="0" dirty="0">
                          <a:solidFill>
                            <a:srgbClr val="000000"/>
                          </a:solidFill>
                          <a:latin typeface="Arial Narrow" panose="020B0606020202030204" pitchFamily="34" charset="0"/>
                          <a:ea typeface="Arial"/>
                          <a:cs typeface="Arial"/>
                          <a:sym typeface="Arial"/>
                        </a:rPr>
                        <a:t>Extended Day (grant funded)</a:t>
                      </a:r>
                    </a:p>
                    <a:p>
                      <a:pPr marL="171450" lvl="0" indent="-158750" algn="l" rtl="0">
                        <a:spcBef>
                          <a:spcPts val="0"/>
                        </a:spcBef>
                        <a:spcAft>
                          <a:spcPts val="0"/>
                        </a:spcAft>
                        <a:buClr>
                          <a:schemeClr val="dk1"/>
                        </a:buClr>
                        <a:buSzPts val="1000"/>
                        <a:buFont typeface="Arial"/>
                        <a:buChar char="•"/>
                      </a:pPr>
                      <a:r>
                        <a:rPr lang="en-US" sz="1400" b="0" dirty="0">
                          <a:solidFill>
                            <a:schemeClr val="dk1"/>
                          </a:solidFill>
                          <a:latin typeface="Arial Narrow" panose="020B0606020202030204" pitchFamily="34" charset="0"/>
                        </a:rPr>
                        <a:t>Implement inquiry driven, concept based, rigorous instruction to improve students’ ability to think critically and master content</a:t>
                      </a:r>
                    </a:p>
                    <a:p>
                      <a:pPr marL="171450" lvl="0" indent="-158750" algn="l" rtl="0">
                        <a:spcBef>
                          <a:spcPts val="0"/>
                        </a:spcBef>
                        <a:spcAft>
                          <a:spcPts val="0"/>
                        </a:spcAft>
                        <a:buClr>
                          <a:schemeClr val="dk1"/>
                        </a:buClr>
                        <a:buSzPts val="1000"/>
                        <a:buFont typeface="Arial"/>
                        <a:buChar char="•"/>
                      </a:pPr>
                      <a:r>
                        <a:rPr lang="en-US" sz="1400" b="0" dirty="0">
                          <a:solidFill>
                            <a:schemeClr val="dk1"/>
                          </a:solidFill>
                          <a:latin typeface="Arial Narrow" panose="020B0606020202030204" pitchFamily="34" charset="0"/>
                        </a:rPr>
                        <a:t>Focus on strategies that encourage</a:t>
                      </a:r>
                      <a:r>
                        <a:rPr lang="en-US" sz="1400" b="0" baseline="0" dirty="0">
                          <a:solidFill>
                            <a:schemeClr val="dk1"/>
                          </a:solidFill>
                          <a:latin typeface="Arial Narrow" panose="020B0606020202030204" pitchFamily="34" charset="0"/>
                        </a:rPr>
                        <a:t> </a:t>
                      </a:r>
                      <a:r>
                        <a:rPr lang="en-US" sz="1400" b="0" dirty="0">
                          <a:solidFill>
                            <a:schemeClr val="dk1"/>
                          </a:solidFill>
                          <a:latin typeface="Arial Narrow" panose="020B0606020202030204" pitchFamily="34" charset="0"/>
                        </a:rPr>
                        <a:t>engagement &amp; critical thinking</a:t>
                      </a:r>
                    </a:p>
                  </a:txBody>
                  <a:tcPr marL="68580" marR="68580" marT="34290" marB="34290"/>
                </a:tc>
                <a:tc>
                  <a:txBody>
                    <a:bodyPr/>
                    <a:lstStyle/>
                    <a:p>
                      <a:pPr marL="0" algn="l" defTabSz="685800" rtl="0" eaLnBrk="1" latinLnBrk="0" hangingPunct="1"/>
                      <a:r>
                        <a:rPr lang="en-US" sz="1400" b="0" i="0" kern="1200" dirty="0">
                          <a:solidFill>
                            <a:schemeClr val="tx1"/>
                          </a:solidFill>
                          <a:latin typeface="+mn-lt"/>
                          <a:ea typeface="+mn-ea"/>
                          <a:cs typeface="+mn-cs"/>
                        </a:rPr>
                        <a:t>No new</a:t>
                      </a:r>
                      <a:r>
                        <a:rPr lang="en-US" sz="1400" b="0" i="0" kern="1200" baseline="0" dirty="0">
                          <a:solidFill>
                            <a:schemeClr val="tx1"/>
                          </a:solidFill>
                          <a:latin typeface="+mn-lt"/>
                          <a:ea typeface="+mn-ea"/>
                          <a:cs typeface="+mn-cs"/>
                        </a:rPr>
                        <a:t> requests</a:t>
                      </a:r>
                      <a:endParaRPr lang="en-US" sz="1400" b="0" i="0" kern="1200" dirty="0">
                        <a:solidFill>
                          <a:schemeClr val="tx1"/>
                        </a:solidFill>
                        <a:latin typeface="+mn-lt"/>
                        <a:ea typeface="+mn-ea"/>
                        <a:cs typeface="+mn-cs"/>
                      </a:endParaRPr>
                    </a:p>
                  </a:txBody>
                  <a:tcPr marL="68580" marR="68580" marT="34290" marB="34290"/>
                </a:tc>
                <a:tc>
                  <a:txBody>
                    <a:bodyPr/>
                    <a:lstStyle/>
                    <a:p>
                      <a:pPr marL="0" algn="l" defTabSz="685800" rtl="0" eaLnBrk="1" latinLnBrk="0" hangingPunct="1"/>
                      <a:endParaRPr lang="en-US" sz="1400" b="1" i="1"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2304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Provide academic</a:t>
                      </a:r>
                      <a:r>
                        <a:rPr lang="en-US" sz="1400" baseline="0" dirty="0"/>
                        <a:t> interventions for students in special populations and those performing below grade level. </a:t>
                      </a:r>
                      <a:endParaRPr lang="en-US" sz="1400" dirty="0"/>
                    </a:p>
                    <a:p>
                      <a:endParaRPr lang="en-US" sz="1400" dirty="0"/>
                    </a:p>
                  </a:txBody>
                  <a:tcPr marL="68580" marR="68580" marT="34290" marB="34290"/>
                </a:tc>
                <a:tc>
                  <a:txBody>
                    <a:bodyPr/>
                    <a:lstStyle/>
                    <a:p>
                      <a:pPr algn="ctr"/>
                      <a:r>
                        <a:rPr lang="en-US" sz="1400" dirty="0"/>
                        <a:t>Academics</a:t>
                      </a:r>
                    </a:p>
                  </a:txBody>
                  <a:tcPr marL="68580" marR="68580" marT="34290" marB="34290"/>
                </a:tc>
                <a:tc>
                  <a:txBody>
                    <a:bodyPr/>
                    <a:lstStyle/>
                    <a:p>
                      <a:pPr marL="171450" lvl="0" indent="-158750" algn="l" rtl="0">
                        <a:spcBef>
                          <a:spcPts val="0"/>
                        </a:spcBef>
                        <a:spcAft>
                          <a:spcPts val="0"/>
                        </a:spcAft>
                        <a:buClr>
                          <a:schemeClr val="dk1"/>
                        </a:buClr>
                        <a:buSzPts val="1000"/>
                        <a:buFont typeface="Arial"/>
                        <a:buChar char="•"/>
                      </a:pPr>
                      <a:r>
                        <a:rPr lang="en-US" sz="1400" b="0" dirty="0">
                          <a:solidFill>
                            <a:schemeClr val="dk1"/>
                          </a:solidFill>
                          <a:latin typeface="Arial Narrow" panose="020B0606020202030204" pitchFamily="34" charset="0"/>
                        </a:rPr>
                        <a:t>RTI/SST Coach and paras to implement interventions during the Spanish block for tier 2 and 3 students</a:t>
                      </a:r>
                      <a:endParaRPr lang="en-US" sz="1400" b="0" dirty="0">
                        <a:solidFill>
                          <a:schemeClr val="dk1"/>
                        </a:solidFill>
                        <a:latin typeface="Arial Narrow" panose="020B0606020202030204" pitchFamily="34" charset="0"/>
                        <a:ea typeface="Calibri"/>
                        <a:cs typeface="Calibri"/>
                        <a:sym typeface="Calibri"/>
                      </a:endParaRPr>
                    </a:p>
                    <a:p>
                      <a:pPr marL="171450" lvl="0" indent="-158750" algn="l" rtl="0">
                        <a:spcBef>
                          <a:spcPts val="0"/>
                        </a:spcBef>
                        <a:spcAft>
                          <a:spcPts val="0"/>
                        </a:spcAft>
                        <a:buClr>
                          <a:schemeClr val="dk1"/>
                        </a:buClr>
                        <a:buSzPts val="1000"/>
                        <a:buFont typeface="Arial"/>
                        <a:buChar char="•"/>
                      </a:pPr>
                      <a:r>
                        <a:rPr lang="en-US" sz="1400" b="0" dirty="0">
                          <a:solidFill>
                            <a:schemeClr val="dk1"/>
                          </a:solidFill>
                          <a:latin typeface="Arial Narrow" panose="020B0606020202030204" pitchFamily="34" charset="0"/>
                        </a:rPr>
                        <a:t>RTI/SST Coach work with parents and teachers to form instructional plans for tier 3 students. </a:t>
                      </a:r>
                      <a:endParaRPr lang="en-US" sz="1400" b="0" dirty="0">
                        <a:solidFill>
                          <a:schemeClr val="dk1"/>
                        </a:solidFill>
                        <a:latin typeface="Arial Narrow" panose="020B0606020202030204" pitchFamily="34" charset="0"/>
                        <a:ea typeface="Calibri"/>
                        <a:cs typeface="Calibri"/>
                        <a:sym typeface="Calibri"/>
                      </a:endParaRPr>
                    </a:p>
                  </a:txBody>
                  <a:tcPr marL="68580" marR="68580" marT="34290" marB="34290"/>
                </a:tc>
                <a:tc>
                  <a:txBody>
                    <a:bodyPr/>
                    <a:lstStyle/>
                    <a:p>
                      <a:r>
                        <a:rPr lang="en-US" sz="1400" dirty="0"/>
                        <a:t>No new requests</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5283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FY22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9</a:t>
            </a:fld>
            <a:endParaRPr lang="en-US" dirty="0">
              <a:solidFill>
                <a:srgbClr val="F5F5F5"/>
              </a:solidFill>
            </a:endParaRPr>
          </a:p>
        </p:txBody>
      </p:sp>
      <p:graphicFrame>
        <p:nvGraphicFramePr>
          <p:cNvPr id="7" name="Table 6">
            <a:extLst>
              <a:ext uri="{FF2B5EF4-FFF2-40B4-BE49-F238E27FC236}">
                <a16:creationId xmlns:a16="http://schemas.microsoft.com/office/drawing/2014/main" id="{590BAA7A-FB57-154E-99B5-BE378189F1CD}"/>
              </a:ext>
            </a:extLst>
          </p:cNvPr>
          <p:cNvGraphicFramePr>
            <a:graphicFrameLocks noGrp="1"/>
          </p:cNvGraphicFramePr>
          <p:nvPr>
            <p:extLst>
              <p:ext uri="{D42A27DB-BD31-4B8C-83A1-F6EECF244321}">
                <p14:modId xmlns:p14="http://schemas.microsoft.com/office/powerpoint/2010/main" val="2616804644"/>
              </p:ext>
            </p:extLst>
          </p:nvPr>
        </p:nvGraphicFramePr>
        <p:xfrm>
          <a:off x="734150" y="884826"/>
          <a:ext cx="8304779" cy="5849584"/>
        </p:xfrm>
        <a:graphic>
          <a:graphicData uri="http://schemas.openxmlformats.org/drawingml/2006/table">
            <a:tbl>
              <a:tblPr firstRow="1" bandRow="1">
                <a:tableStyleId>{5C22544A-7EE6-4342-B048-85BDC9FD1C3A}</a:tableStyleId>
              </a:tblPr>
              <a:tblGrid>
                <a:gridCol w="1588644">
                  <a:extLst>
                    <a:ext uri="{9D8B030D-6E8A-4147-A177-3AD203B41FA5}">
                      <a16:colId xmlns:a16="http://schemas.microsoft.com/office/drawing/2014/main" val="20000"/>
                    </a:ext>
                  </a:extLst>
                </a:gridCol>
                <a:gridCol w="1816756">
                  <a:extLst>
                    <a:ext uri="{9D8B030D-6E8A-4147-A177-3AD203B41FA5}">
                      <a16:colId xmlns:a16="http://schemas.microsoft.com/office/drawing/2014/main" val="20001"/>
                    </a:ext>
                  </a:extLst>
                </a:gridCol>
                <a:gridCol w="1816756">
                  <a:extLst>
                    <a:ext uri="{9D8B030D-6E8A-4147-A177-3AD203B41FA5}">
                      <a16:colId xmlns:a16="http://schemas.microsoft.com/office/drawing/2014/main" val="20002"/>
                    </a:ext>
                  </a:extLst>
                </a:gridCol>
                <a:gridCol w="1673343">
                  <a:extLst>
                    <a:ext uri="{9D8B030D-6E8A-4147-A177-3AD203B41FA5}">
                      <a16:colId xmlns:a16="http://schemas.microsoft.com/office/drawing/2014/main" val="20003"/>
                    </a:ext>
                  </a:extLst>
                </a:gridCol>
                <a:gridCol w="1409280">
                  <a:extLst>
                    <a:ext uri="{9D8B030D-6E8A-4147-A177-3AD203B41FA5}">
                      <a16:colId xmlns:a16="http://schemas.microsoft.com/office/drawing/2014/main" val="20005"/>
                    </a:ext>
                  </a:extLst>
                </a:gridCol>
              </a:tblGrid>
              <a:tr h="251510">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260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Increase teacher capacity to implement</a:t>
                      </a:r>
                      <a:r>
                        <a:rPr lang="en-US" sz="1400" baseline="0" dirty="0"/>
                        <a:t> high yield strategies that prompt student critical thinking and engagement</a:t>
                      </a:r>
                      <a:endParaRPr lang="en-US" sz="1400" dirty="0"/>
                    </a:p>
                  </a:txBody>
                  <a:tcPr marL="68580" marR="68580" marT="34290" marB="34290"/>
                </a:tc>
                <a:tc>
                  <a:txBody>
                    <a:bodyPr/>
                    <a:lstStyle/>
                    <a:p>
                      <a:pPr algn="ctr"/>
                      <a:r>
                        <a:rPr lang="en-US" sz="1400" dirty="0"/>
                        <a:t>Talent</a:t>
                      </a:r>
                      <a:r>
                        <a:rPr lang="en-US" sz="1400" baseline="0" dirty="0"/>
                        <a:t> Management</a:t>
                      </a:r>
                      <a:endParaRPr lang="en-US" sz="1400" dirty="0"/>
                    </a:p>
                  </a:txBody>
                  <a:tcPr marL="68580" marR="68580" marT="34290" marB="34290"/>
                </a:tc>
                <a:tc>
                  <a:txBody>
                    <a:bodyPr/>
                    <a:lstStyle/>
                    <a:p>
                      <a:pPr marL="171450" lvl="0" indent="-184150" algn="l" rtl="0">
                        <a:spcBef>
                          <a:spcPts val="0"/>
                        </a:spcBef>
                        <a:spcAft>
                          <a:spcPts val="0"/>
                        </a:spcAft>
                        <a:buClr>
                          <a:schemeClr val="dk1"/>
                        </a:buClr>
                        <a:buSzPts val="1000"/>
                        <a:buChar char="•"/>
                      </a:pPr>
                      <a:r>
                        <a:rPr lang="en-US" sz="1400" dirty="0">
                          <a:solidFill>
                            <a:schemeClr val="dk1"/>
                          </a:solidFill>
                          <a:latin typeface="Arial Narrow" panose="020B0606020202030204" pitchFamily="34" charset="0"/>
                        </a:rPr>
                        <a:t>Gifted Endorsement for all teachers</a:t>
                      </a:r>
                      <a:endParaRPr lang="en-US" sz="1400" dirty="0">
                        <a:solidFill>
                          <a:schemeClr val="dk1"/>
                        </a:solidFill>
                        <a:latin typeface="Arial Narrow" panose="020B0606020202030204" pitchFamily="34" charset="0"/>
                        <a:ea typeface="Calibri"/>
                        <a:cs typeface="Calibri"/>
                        <a:sym typeface="Calibri"/>
                      </a:endParaRPr>
                    </a:p>
                    <a:p>
                      <a:pPr marL="171450" lvl="0" indent="-184150" algn="l" rtl="0">
                        <a:spcBef>
                          <a:spcPts val="0"/>
                        </a:spcBef>
                        <a:spcAft>
                          <a:spcPts val="0"/>
                        </a:spcAft>
                        <a:buClr>
                          <a:schemeClr val="dk1"/>
                        </a:buClr>
                        <a:buSzPts val="1000"/>
                        <a:buChar char="•"/>
                      </a:pPr>
                      <a:r>
                        <a:rPr lang="en-US" sz="1400" dirty="0">
                          <a:solidFill>
                            <a:schemeClr val="dk1"/>
                          </a:solidFill>
                          <a:latin typeface="Arial Narrow" panose="020B0606020202030204" pitchFamily="34" charset="0"/>
                        </a:rPr>
                        <a:t>IB training</a:t>
                      </a:r>
                      <a:endParaRPr lang="en-US" sz="1400" dirty="0">
                        <a:solidFill>
                          <a:schemeClr val="dk1"/>
                        </a:solidFill>
                        <a:latin typeface="Arial Narrow" panose="020B0606020202030204" pitchFamily="34" charset="0"/>
                        <a:ea typeface="Calibri"/>
                        <a:cs typeface="Calibri"/>
                        <a:sym typeface="Calibri"/>
                      </a:endParaRPr>
                    </a:p>
                    <a:p>
                      <a:pPr marL="171450" lvl="0" indent="-184150" algn="l" rtl="0">
                        <a:spcBef>
                          <a:spcPts val="0"/>
                        </a:spcBef>
                        <a:spcAft>
                          <a:spcPts val="0"/>
                        </a:spcAft>
                        <a:buClr>
                          <a:schemeClr val="dk1"/>
                        </a:buClr>
                        <a:buSzPts val="1000"/>
                        <a:buChar char="•"/>
                      </a:pPr>
                      <a:r>
                        <a:rPr lang="en-US" sz="1400" dirty="0">
                          <a:solidFill>
                            <a:schemeClr val="dk1"/>
                          </a:solidFill>
                          <a:latin typeface="Arial Narrow" panose="020B0606020202030204" pitchFamily="34" charset="0"/>
                        </a:rPr>
                        <a:t>Instructional Coaches, IB Specialist,</a:t>
                      </a:r>
                      <a:r>
                        <a:rPr lang="en-US" sz="1400" baseline="0" dirty="0">
                          <a:solidFill>
                            <a:schemeClr val="dk1"/>
                          </a:solidFill>
                          <a:latin typeface="Arial Narrow" panose="020B0606020202030204" pitchFamily="34" charset="0"/>
                        </a:rPr>
                        <a:t> Master teacher leaders</a:t>
                      </a:r>
                      <a:r>
                        <a:rPr lang="en-US" sz="1400" dirty="0">
                          <a:solidFill>
                            <a:schemeClr val="dk1"/>
                          </a:solidFill>
                          <a:latin typeface="Arial Narrow" panose="020B0606020202030204" pitchFamily="34" charset="0"/>
                        </a:rPr>
                        <a:t> provide PD and support during weekly common planning.</a:t>
                      </a:r>
                      <a:endParaRPr lang="en-US" sz="1400" dirty="0">
                        <a:solidFill>
                          <a:schemeClr val="dk1"/>
                        </a:solidFill>
                        <a:latin typeface="Arial Narrow" panose="020B0606020202030204" pitchFamily="34" charset="0"/>
                        <a:ea typeface="Calibri"/>
                        <a:cs typeface="Calibri"/>
                        <a:sym typeface="Calibri"/>
                      </a:endParaRPr>
                    </a:p>
                  </a:txBody>
                  <a:tcPr marL="68580" marR="68580" marT="34290" marB="34290"/>
                </a:tc>
                <a:tc>
                  <a:txBody>
                    <a:bodyPr/>
                    <a:lstStyle/>
                    <a:p>
                      <a:pPr marL="171450" indent="-171450">
                        <a:buFont typeface="Arial" panose="020B0604020202020204" pitchFamily="34" charset="0"/>
                        <a:buChar char="•"/>
                      </a:pPr>
                      <a:r>
                        <a:rPr lang="en-US" sz="1400" dirty="0"/>
                        <a:t>6 teachers</a:t>
                      </a:r>
                      <a:r>
                        <a:rPr lang="en-US" sz="1400" baseline="0" dirty="0"/>
                        <a:t> to IB training</a:t>
                      </a:r>
                    </a:p>
                    <a:p>
                      <a:pPr marL="171450" indent="-171450">
                        <a:buFont typeface="Arial" panose="020B0604020202020204" pitchFamily="34" charset="0"/>
                        <a:buChar char="•"/>
                      </a:pPr>
                      <a:r>
                        <a:rPr lang="en-US" sz="1400" baseline="0" dirty="0"/>
                        <a:t>2 position titles (no additional funding) to support teacher PL, model practices, and lead initiatives.</a:t>
                      </a:r>
                      <a:endParaRPr lang="en-US" sz="1400" dirty="0"/>
                    </a:p>
                  </a:txBody>
                  <a:tcPr marL="68580" marR="68580" marT="34290" marB="34290"/>
                </a:tc>
                <a:tc>
                  <a:txBody>
                    <a:bodyPr/>
                    <a:lstStyle/>
                    <a:p>
                      <a:r>
                        <a:rPr lang="en-US" sz="1400" dirty="0"/>
                        <a:t>$4815- Training</a:t>
                      </a:r>
                    </a:p>
                  </a:txBody>
                  <a:tcPr marL="68580" marR="68580" marT="34290" marB="34290"/>
                </a:tc>
                <a:extLst>
                  <a:ext uri="{0D108BD9-81ED-4DB2-BD59-A6C34878D82A}">
                    <a16:rowId xmlns:a16="http://schemas.microsoft.com/office/drawing/2014/main" val="10001"/>
                  </a:ext>
                </a:extLst>
              </a:tr>
              <a:tr h="2304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Support</a:t>
                      </a:r>
                      <a:r>
                        <a:rPr lang="en-US" sz="1400" baseline="0" dirty="0"/>
                        <a:t> positive school culture with a focus on student and employee wellness &amp; family engagement</a:t>
                      </a:r>
                      <a:endParaRPr lang="en-US" sz="1400" dirty="0"/>
                    </a:p>
                  </a:txBody>
                  <a:tcPr marL="68580" marR="68580" marT="34290" marB="34290"/>
                </a:tc>
                <a:tc>
                  <a:txBody>
                    <a:bodyPr/>
                    <a:lstStyle/>
                    <a:p>
                      <a:pPr algn="ctr"/>
                      <a:r>
                        <a:rPr lang="en-US" sz="1400" dirty="0"/>
                        <a:t>Culture</a:t>
                      </a:r>
                    </a:p>
                  </a:txBody>
                  <a:tcPr marL="68580" marR="68580" marT="34290" marB="34290"/>
                </a:tc>
                <a:tc>
                  <a:txBody>
                    <a:bodyPr/>
                    <a:lstStyle/>
                    <a:p>
                      <a:pPr marL="171450" lvl="0" indent="-177800" algn="l" rtl="0">
                        <a:spcBef>
                          <a:spcPts val="0"/>
                        </a:spcBef>
                        <a:spcAft>
                          <a:spcPts val="0"/>
                        </a:spcAft>
                        <a:buClr>
                          <a:schemeClr val="dk1"/>
                        </a:buClr>
                        <a:buSzPts val="900"/>
                        <a:buChar char="•"/>
                      </a:pPr>
                      <a:r>
                        <a:rPr lang="en-US" sz="1000" b="1" dirty="0">
                          <a:solidFill>
                            <a:schemeClr val="dk1"/>
                          </a:solidFill>
                          <a:latin typeface="Arial Narrow" panose="020B0606020202030204" pitchFamily="34" charset="0"/>
                        </a:rPr>
                        <a:t>Explore opportunities to fund student, parent  and teacher incentives. (student achievement and attendance, teacher appreciation, parent engagement). </a:t>
                      </a:r>
                      <a:endParaRPr lang="en-US" sz="1000" b="1" dirty="0">
                        <a:solidFill>
                          <a:schemeClr val="dk1"/>
                        </a:solidFill>
                        <a:latin typeface="Arial Narrow" panose="020B0606020202030204" pitchFamily="34" charset="0"/>
                        <a:ea typeface="Calibri"/>
                        <a:cs typeface="Calibri"/>
                        <a:sym typeface="Calibri"/>
                      </a:endParaRPr>
                    </a:p>
                    <a:p>
                      <a:pPr marL="171450" lvl="0" indent="-177800" algn="l" rtl="0">
                        <a:spcBef>
                          <a:spcPts val="0"/>
                        </a:spcBef>
                        <a:spcAft>
                          <a:spcPts val="0"/>
                        </a:spcAft>
                        <a:buClr>
                          <a:schemeClr val="dk1"/>
                        </a:buClr>
                        <a:buSzPts val="900"/>
                        <a:buChar char="•"/>
                      </a:pPr>
                      <a:r>
                        <a:rPr lang="en-US" sz="1000" b="1" dirty="0">
                          <a:solidFill>
                            <a:schemeClr val="dk1"/>
                          </a:solidFill>
                          <a:latin typeface="Arial Narrow" panose="020B0606020202030204" pitchFamily="34" charset="0"/>
                        </a:rPr>
                        <a:t>Fund a full time counselor for consistent interventions and support </a:t>
                      </a:r>
                      <a:endParaRPr lang="en-US" sz="1000" b="1" dirty="0">
                        <a:solidFill>
                          <a:schemeClr val="dk1"/>
                        </a:solidFill>
                        <a:latin typeface="Arial Narrow" panose="020B0606020202030204" pitchFamily="34" charset="0"/>
                        <a:ea typeface="Calibri"/>
                        <a:cs typeface="Calibri"/>
                        <a:sym typeface="Calibri"/>
                      </a:endParaRPr>
                    </a:p>
                    <a:p>
                      <a:pPr marL="171450" lvl="0" indent="-177800" algn="l" rtl="0">
                        <a:spcBef>
                          <a:spcPts val="0"/>
                        </a:spcBef>
                        <a:spcAft>
                          <a:spcPts val="0"/>
                        </a:spcAft>
                        <a:buClr>
                          <a:schemeClr val="dk1"/>
                        </a:buClr>
                        <a:buSzPts val="900"/>
                        <a:buChar char="•"/>
                      </a:pPr>
                      <a:r>
                        <a:rPr lang="en-US" sz="1000" b="1" dirty="0">
                          <a:solidFill>
                            <a:schemeClr val="dk1"/>
                          </a:solidFill>
                          <a:latin typeface="Arial Narrow" panose="020B0606020202030204" pitchFamily="34" charset="0"/>
                        </a:rPr>
                        <a:t>Fund a Parent Liaison to connect an coordinate the school with parents and engagement opportunities.</a:t>
                      </a:r>
                      <a:endParaRPr lang="en-US" sz="1000" b="1" dirty="0">
                        <a:solidFill>
                          <a:schemeClr val="dk1"/>
                        </a:solidFill>
                        <a:latin typeface="Arial Narrow" panose="020B0606020202030204" pitchFamily="34" charset="0"/>
                        <a:ea typeface="Calibri"/>
                        <a:cs typeface="Calibri"/>
                        <a:sym typeface="Calibri"/>
                      </a:endParaRPr>
                    </a:p>
                    <a:p>
                      <a:pPr marL="171450" lvl="0" indent="-177800" algn="l" rtl="0">
                        <a:spcBef>
                          <a:spcPts val="0"/>
                        </a:spcBef>
                        <a:spcAft>
                          <a:spcPts val="0"/>
                        </a:spcAft>
                        <a:buClr>
                          <a:schemeClr val="dk1"/>
                        </a:buClr>
                        <a:buSzPts val="900"/>
                        <a:buChar char="•"/>
                      </a:pPr>
                      <a:r>
                        <a:rPr lang="en-US" sz="1000" b="1" dirty="0">
                          <a:solidFill>
                            <a:schemeClr val="dk1"/>
                          </a:solidFill>
                          <a:latin typeface="Arial Narrow" panose="020B0606020202030204" pitchFamily="34" charset="0"/>
                        </a:rPr>
                        <a:t>Implement effective academic family engagement initiatives. </a:t>
                      </a:r>
                      <a:endParaRPr lang="en-US" sz="1000" b="1" dirty="0">
                        <a:solidFill>
                          <a:schemeClr val="dk1"/>
                        </a:solidFill>
                        <a:latin typeface="Arial Narrow" panose="020B0606020202030204" pitchFamily="34" charset="0"/>
                        <a:ea typeface="Calibri"/>
                        <a:cs typeface="Calibri"/>
                        <a:sym typeface="Calibri"/>
                      </a:endParaRPr>
                    </a:p>
                    <a:p>
                      <a:pPr marL="171450" lvl="0" indent="-177800" algn="l" rtl="0">
                        <a:spcBef>
                          <a:spcPts val="0"/>
                        </a:spcBef>
                        <a:spcAft>
                          <a:spcPts val="0"/>
                        </a:spcAft>
                        <a:buClr>
                          <a:schemeClr val="dk1"/>
                        </a:buClr>
                        <a:buSzPts val="900"/>
                        <a:buChar char="•"/>
                      </a:pPr>
                      <a:r>
                        <a:rPr lang="en-US" sz="1000" b="1" dirty="0">
                          <a:solidFill>
                            <a:schemeClr val="dk1"/>
                          </a:solidFill>
                          <a:latin typeface="Arial Narrow" panose="020B0606020202030204" pitchFamily="34" charset="0"/>
                        </a:rPr>
                        <a:t>Have staff present before and after teacher work days to support registration and parent orientation</a:t>
                      </a:r>
                      <a:endParaRPr lang="en-US" sz="1000" b="1" dirty="0">
                        <a:solidFill>
                          <a:schemeClr val="dk1"/>
                        </a:solidFill>
                        <a:latin typeface="Arial Narrow" panose="020B0606020202030204" pitchFamily="34" charset="0"/>
                        <a:ea typeface="Calibri"/>
                        <a:cs typeface="Calibri"/>
                        <a:sym typeface="Calibri"/>
                      </a:endParaRPr>
                    </a:p>
                  </a:txBody>
                  <a:tcPr marL="68580" marR="68580" marT="34290" marB="34290"/>
                </a:tc>
                <a:tc>
                  <a:txBody>
                    <a:bodyPr/>
                    <a:lstStyle/>
                    <a:p>
                      <a:r>
                        <a:rPr lang="en-US" sz="1400" dirty="0"/>
                        <a:t>No new requests</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1618897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2.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7" ma:contentTypeDescription="Create a new document." ma:contentTypeScope="" ma:versionID="caa68c24285ded56b5ed5b9c7f5875b7">
  <xsd:schema xmlns:xsd="http://www.w3.org/2001/XMLSchema" xmlns:xs="http://www.w3.org/2001/XMLSchema" xmlns:p="http://schemas.microsoft.com/office/2006/metadata/properties" xmlns:ns2="d37e30bb-5f32-4411-a640-0b4044b692bf" targetNamespace="http://schemas.microsoft.com/office/2006/metadata/properties" ma:root="true" ma:fieldsID="94e1ed0e9015fcdbb98b45fe0979176a" ns2:_="">
    <xsd:import namespace="d37e30bb-5f32-4411-a640-0b4044b69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D88755A6-7184-4D85-87E8-49948E634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19210</TotalTime>
  <Words>1611</Words>
  <Application>Microsoft Office PowerPoint</Application>
  <PresentationFormat>On-screen Show (4:3)</PresentationFormat>
  <Paragraphs>170</Paragraphs>
  <Slides>12</Slides>
  <Notes>10</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12</vt:i4>
      </vt:variant>
    </vt:vector>
  </HeadingPairs>
  <TitlesOfParts>
    <vt:vector size="30" baseType="lpstr">
      <vt:lpstr>Arial</vt:lpstr>
      <vt:lpstr>Arial Narrow</vt:lpstr>
      <vt:lpstr>Berlin Sans FB Demi</vt:lpstr>
      <vt:lpstr>Calibri</vt:lpstr>
      <vt:lpstr>Century Schoolbook</vt:lpstr>
      <vt:lpstr>Corbel</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Headlines</vt:lpstr>
      <vt:lpstr>1_Headlines</vt:lpstr>
      <vt:lpstr>PowerPoint Presentation</vt:lpstr>
      <vt:lpstr>Meeting Agenda</vt:lpstr>
      <vt:lpstr>Norms</vt:lpstr>
      <vt:lpstr>GO Team Budget Development Process</vt:lpstr>
      <vt:lpstr>Focus Area Descriptors</vt:lpstr>
      <vt:lpstr>PowerPoint Presentation</vt:lpstr>
      <vt:lpstr>PowerPoint Presentation</vt:lpstr>
      <vt:lpstr>PowerPoint Presentation</vt:lpstr>
      <vt:lpstr>PowerPoint Presentation</vt:lpstr>
      <vt:lpstr>Plan for FY22 Leveling Reserve</vt:lpstr>
      <vt:lpstr>Plan for FY22  Title I Holdback and Family Engagement Funds</vt:lpstr>
      <vt:lpstr>Questions to Consider</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Amos, Tabitha</cp:lastModifiedBy>
  <cp:revision>357</cp:revision>
  <cp:lastPrinted>2020-01-13T18:18:48Z</cp:lastPrinted>
  <dcterms:created xsi:type="dcterms:W3CDTF">2014-12-15T21:46:52Z</dcterms:created>
  <dcterms:modified xsi:type="dcterms:W3CDTF">2021-05-07T18:07:07Z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